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339" r:id="rId2"/>
    <p:sldId id="340" r:id="rId3"/>
    <p:sldId id="341" r:id="rId4"/>
    <p:sldId id="343" r:id="rId5"/>
    <p:sldId id="344" r:id="rId6"/>
    <p:sldId id="345" r:id="rId7"/>
    <p:sldId id="357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8" r:id="rId20"/>
    <p:sldId id="373" r:id="rId21"/>
    <p:sldId id="359" r:id="rId22"/>
    <p:sldId id="374" r:id="rId23"/>
    <p:sldId id="360" r:id="rId24"/>
    <p:sldId id="361" r:id="rId25"/>
    <p:sldId id="362" r:id="rId26"/>
    <p:sldId id="323" r:id="rId27"/>
    <p:sldId id="278" r:id="rId28"/>
    <p:sldId id="375" r:id="rId29"/>
    <p:sldId id="280" r:id="rId30"/>
    <p:sldId id="376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324" r:id="rId39"/>
    <p:sldId id="379" r:id="rId40"/>
    <p:sldId id="290" r:id="rId41"/>
    <p:sldId id="325" r:id="rId42"/>
    <p:sldId id="326" r:id="rId43"/>
    <p:sldId id="327" r:id="rId44"/>
    <p:sldId id="328" r:id="rId45"/>
    <p:sldId id="329" r:id="rId46"/>
    <p:sldId id="330" r:id="rId47"/>
    <p:sldId id="333" r:id="rId48"/>
    <p:sldId id="331" r:id="rId49"/>
    <p:sldId id="334" r:id="rId50"/>
    <p:sldId id="397" r:id="rId51"/>
    <p:sldId id="399" r:id="rId52"/>
    <p:sldId id="398" r:id="rId53"/>
    <p:sldId id="400" r:id="rId54"/>
    <p:sldId id="381" r:id="rId55"/>
    <p:sldId id="292" r:id="rId56"/>
    <p:sldId id="293" r:id="rId57"/>
    <p:sldId id="384" r:id="rId58"/>
    <p:sldId id="382" r:id="rId59"/>
    <p:sldId id="385" r:id="rId60"/>
    <p:sldId id="386" r:id="rId61"/>
    <p:sldId id="387" r:id="rId62"/>
    <p:sldId id="299" r:id="rId63"/>
    <p:sldId id="388" r:id="rId64"/>
    <p:sldId id="389" r:id="rId65"/>
    <p:sldId id="390" r:id="rId66"/>
    <p:sldId id="391" r:id="rId67"/>
    <p:sldId id="396" r:id="rId68"/>
    <p:sldId id="392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93" r:id="rId77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Makina İlkelerine Giriş" id="{9CAEDCAE-E81A-4060-962C-100D9F1FE8E1}">
          <p14:sldIdLst>
            <p14:sldId id="339"/>
            <p14:sldId id="340"/>
            <p14:sldId id="341"/>
            <p14:sldId id="343"/>
          </p14:sldIdLst>
        </p14:section>
        <p14:section name="1.1 Dairesel Hareketler" id="{E4A25EFC-5F63-4C5D-9540-5EE4487BABF7}">
          <p14:sldIdLst>
            <p14:sldId id="344"/>
            <p14:sldId id="345"/>
            <p14:sldId id="357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1.2 Manyetik Alan" id="{6ECC95FB-DA47-4FBD-AE86-0BBE3825F9B8}">
          <p14:sldIdLst>
            <p14:sldId id="358"/>
            <p14:sldId id="373"/>
            <p14:sldId id="359"/>
            <p14:sldId id="374"/>
            <p14:sldId id="360"/>
            <p14:sldId id="361"/>
            <p14:sldId id="362"/>
            <p14:sldId id="323"/>
            <p14:sldId id="278"/>
            <p14:sldId id="375"/>
            <p14:sldId id="280"/>
            <p14:sldId id="376"/>
            <p14:sldId id="282"/>
            <p14:sldId id="283"/>
            <p14:sldId id="284"/>
          </p14:sldIdLst>
        </p14:section>
        <p14:section name="1.3 Manyetik Devreler" id="{0BA50114-39AE-493C-A6EA-0050753AD47B}">
          <p14:sldIdLst>
            <p14:sldId id="285"/>
            <p14:sldId id="286"/>
            <p14:sldId id="287"/>
            <p14:sldId id="288"/>
            <p14:sldId id="324"/>
            <p14:sldId id="379"/>
            <p14:sldId id="290"/>
          </p14:sldIdLst>
        </p14:section>
        <p14:section name="Örnek 1.1" id="{094E945B-EFBA-45A4-A700-140B91195A7E}">
          <p14:sldIdLst>
            <p14:sldId id="325"/>
            <p14:sldId id="326"/>
            <p14:sldId id="327"/>
            <p14:sldId id="328"/>
            <p14:sldId id="329"/>
          </p14:sldIdLst>
        </p14:section>
        <p14:section name="Örnek 1.2" id="{D5EB3000-6487-42A3-A048-8C406DB3157B}">
          <p14:sldIdLst>
            <p14:sldId id="330"/>
            <p14:sldId id="333"/>
            <p14:sldId id="331"/>
            <p14:sldId id="334"/>
          </p14:sldIdLst>
        </p14:section>
        <p14:section name="Örnek 1.3" id="{11C003D8-A201-4919-A102-99F66E3D402C}">
          <p14:sldIdLst>
            <p14:sldId id="397"/>
            <p14:sldId id="399"/>
            <p14:sldId id="398"/>
            <p14:sldId id="400"/>
          </p14:sldIdLst>
        </p14:section>
        <p14:section name="1.4 Ferromanyetik Malzemelerin Manyetik Davranışları" id="{320B2A8F-523A-42B2-B6E5-EB800B86A8CE}">
          <p14:sldIdLst>
            <p14:sldId id="381"/>
            <p14:sldId id="292"/>
            <p14:sldId id="293"/>
            <p14:sldId id="384"/>
            <p14:sldId id="382"/>
            <p14:sldId id="385"/>
            <p14:sldId id="386"/>
            <p14:sldId id="387"/>
            <p14:sldId id="299"/>
            <p14:sldId id="388"/>
            <p14:sldId id="389"/>
            <p14:sldId id="390"/>
            <p14:sldId id="391"/>
            <p14:sldId id="396"/>
            <p14:sldId id="392"/>
          </p14:sldIdLst>
        </p14:section>
        <p14:section name="1.5 Zamanla Değişen Manyetik Alanın Endüklediği Gerilim, Faraday Kanunu" id="{952EE25B-F449-4625-9313-6EE2785DD360}">
          <p14:sldIdLst>
            <p14:sldId id="306"/>
            <p14:sldId id="307"/>
          </p14:sldIdLst>
        </p14:section>
        <p14:section name="1.6 Bir İletkende Endükleme Kuvvetinin Üretilmesi" id="{5F06B3A6-AF77-44E7-AF5A-DDC95FE087BC}">
          <p14:sldIdLst>
            <p14:sldId id="308"/>
            <p14:sldId id="309"/>
            <p14:sldId id="310"/>
          </p14:sldIdLst>
        </p14:section>
        <p14:section name="1.7 Ferromanyetik Nüvedeki Enerji Kayıpları" id="{8A76CACE-33D2-45DA-B562-8B82C03B488D}">
          <p14:sldIdLst>
            <p14:sldId id="311"/>
            <p14:sldId id="31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>
      <p:cViewPr varScale="1">
        <p:scale>
          <a:sx n="81" d="100"/>
          <a:sy n="81" d="100"/>
        </p:scale>
        <p:origin x="140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A7484-8D1C-4C73-847B-F67B10F76FEB}" type="datetimeFigureOut">
              <a:rPr lang="tr-TR" smtClean="0"/>
              <a:t>4.08.2021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AC139-1D3C-4BDF-8561-B4B6D721F4E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35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AC139-1D3C-4BDF-8561-B4B6D721F4ED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948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AC139-1D3C-4BDF-8561-B4B6D721F4ED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271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9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176016" y="1487424"/>
            <a:ext cx="1011935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456432" y="1487424"/>
            <a:ext cx="2595372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20283" y="1487424"/>
            <a:ext cx="917448" cy="899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84960" y="2157984"/>
            <a:ext cx="2596895" cy="899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87495" y="2157984"/>
            <a:ext cx="4379976" cy="899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50161" y="1632585"/>
            <a:ext cx="6043676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9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7076" y="227076"/>
            <a:ext cx="7013448" cy="79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400" y="152400"/>
            <a:ext cx="7010400" cy="76200"/>
          </a:xfrm>
          <a:custGeom>
            <a:avLst/>
            <a:gdLst/>
            <a:ahLst/>
            <a:cxnLst/>
            <a:rect l="l" t="t" r="r" b="b"/>
            <a:pathLst>
              <a:path w="7010400" h="76200">
                <a:moveTo>
                  <a:pt x="7010400" y="0"/>
                </a:moveTo>
                <a:lnTo>
                  <a:pt x="0" y="0"/>
                </a:lnTo>
                <a:lnTo>
                  <a:pt x="0" y="76200"/>
                </a:lnTo>
                <a:lnTo>
                  <a:pt x="7010400" y="76200"/>
                </a:lnTo>
                <a:lnTo>
                  <a:pt x="70104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7076" y="303276"/>
            <a:ext cx="79247" cy="5337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2400" y="228600"/>
            <a:ext cx="76200" cy="5334000"/>
          </a:xfrm>
          <a:custGeom>
            <a:avLst/>
            <a:gdLst/>
            <a:ahLst/>
            <a:cxnLst/>
            <a:rect l="l" t="t" r="r" b="b"/>
            <a:pathLst>
              <a:path w="76200" h="5334000">
                <a:moveTo>
                  <a:pt x="76200" y="0"/>
                </a:moveTo>
                <a:lnTo>
                  <a:pt x="0" y="0"/>
                </a:lnTo>
                <a:lnTo>
                  <a:pt x="0" y="5334000"/>
                </a:lnTo>
                <a:lnTo>
                  <a:pt x="76200" y="5334000"/>
                </a:lnTo>
                <a:lnTo>
                  <a:pt x="762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9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7076" y="227076"/>
            <a:ext cx="7013448" cy="79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2400" y="152400"/>
            <a:ext cx="7010400" cy="76200"/>
          </a:xfrm>
          <a:custGeom>
            <a:avLst/>
            <a:gdLst/>
            <a:ahLst/>
            <a:cxnLst/>
            <a:rect l="l" t="t" r="r" b="b"/>
            <a:pathLst>
              <a:path w="7010400" h="76200">
                <a:moveTo>
                  <a:pt x="7010400" y="0"/>
                </a:moveTo>
                <a:lnTo>
                  <a:pt x="0" y="0"/>
                </a:lnTo>
                <a:lnTo>
                  <a:pt x="0" y="76200"/>
                </a:lnTo>
                <a:lnTo>
                  <a:pt x="7010400" y="76200"/>
                </a:lnTo>
                <a:lnTo>
                  <a:pt x="70104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7076" y="303276"/>
            <a:ext cx="79247" cy="53370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2400" y="228600"/>
            <a:ext cx="76200" cy="5334000"/>
          </a:xfrm>
          <a:custGeom>
            <a:avLst/>
            <a:gdLst/>
            <a:ahLst/>
            <a:cxnLst/>
            <a:rect l="l" t="t" r="r" b="b"/>
            <a:pathLst>
              <a:path w="76200" h="5334000">
                <a:moveTo>
                  <a:pt x="76200" y="0"/>
                </a:moveTo>
                <a:lnTo>
                  <a:pt x="0" y="0"/>
                </a:lnTo>
                <a:lnTo>
                  <a:pt x="0" y="5334000"/>
                </a:lnTo>
                <a:lnTo>
                  <a:pt x="76200" y="5334000"/>
                </a:lnTo>
                <a:lnTo>
                  <a:pt x="762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289048" y="327659"/>
            <a:ext cx="1481327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361944" y="327659"/>
            <a:ext cx="1431036" cy="49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384548" y="327659"/>
            <a:ext cx="2177796" cy="499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153912" y="327659"/>
            <a:ext cx="1034795" cy="499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6213" y="403301"/>
            <a:ext cx="4518659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590" y="2739897"/>
            <a:ext cx="8202930" cy="3041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72102" y="6369008"/>
            <a:ext cx="247014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791DE8E2-0F5F-402B-95BC-9BD3E572667A}"/>
              </a:ext>
            </a:extLst>
          </p:cNvPr>
          <p:cNvSpPr txBox="1">
            <a:spLocks/>
          </p:cNvSpPr>
          <p:nvPr/>
        </p:nvSpPr>
        <p:spPr>
          <a:xfrm>
            <a:off x="1524000" y="2362200"/>
            <a:ext cx="609600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1" i="0">
                <a:solidFill>
                  <a:srgbClr val="CC33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379730" marR="5080" indent="1591310">
              <a:spcBef>
                <a:spcPts val="105"/>
              </a:spcBef>
            </a:pPr>
            <a:r>
              <a:rPr lang="tr-TR" kern="0" dirty="0"/>
              <a:t>1. Bölüm: Makina </a:t>
            </a:r>
            <a:r>
              <a:rPr lang="tr-TR" kern="0" spc="-5" dirty="0"/>
              <a:t>İlkelerine</a:t>
            </a:r>
            <a:r>
              <a:rPr lang="tr-TR" kern="0" spc="-90" dirty="0"/>
              <a:t> </a:t>
            </a:r>
            <a:r>
              <a:rPr lang="tr-TR" kern="0" dirty="0"/>
              <a:t>Giriş</a:t>
            </a:r>
          </a:p>
        </p:txBody>
      </p:sp>
    </p:spTree>
    <p:extLst>
      <p:ext uri="{BB962C8B-B14F-4D97-AF65-F5344CB8AC3E}">
        <p14:creationId xmlns:p14="http://schemas.microsoft.com/office/powerpoint/2010/main" val="340054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4B957814-55C3-4FF1-BFA1-922068736A90}"/>
              </a:ext>
            </a:extLst>
          </p:cNvPr>
          <p:cNvSpPr txBox="1"/>
          <p:nvPr/>
        </p:nvSpPr>
        <p:spPr>
          <a:xfrm>
            <a:off x="688340" y="1083310"/>
            <a:ext cx="7945755" cy="40500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1.1.4 Moment</a:t>
            </a:r>
            <a:r>
              <a:rPr sz="2400" b="1" spc="-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28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 dirty="0">
              <a:latin typeface="Arial"/>
              <a:cs typeface="Arial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6235" algn="l"/>
              </a:tabLst>
            </a:pPr>
            <a:r>
              <a:rPr sz="2400" spc="-130" dirty="0">
                <a:latin typeface="Arial"/>
                <a:cs typeface="Arial"/>
              </a:rPr>
              <a:t>Doğrusal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hareket halindeki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40" dirty="0">
                <a:latin typeface="Arial"/>
                <a:cs typeface="Arial"/>
              </a:rPr>
              <a:t>nesneye </a:t>
            </a:r>
            <a:r>
              <a:rPr sz="2400" spc="-114" dirty="0">
                <a:latin typeface="Arial"/>
                <a:cs typeface="Arial"/>
              </a:rPr>
              <a:t>uygulanan </a:t>
            </a:r>
            <a:r>
              <a:rPr sz="2400" spc="-70" dirty="0">
                <a:latin typeface="Arial"/>
                <a:cs typeface="Arial"/>
              </a:rPr>
              <a:t>kuvvet  </a:t>
            </a:r>
            <a:r>
              <a:rPr sz="2400" spc="-110" dirty="0">
                <a:latin typeface="Arial"/>
                <a:cs typeface="Arial"/>
              </a:rPr>
              <a:t>nesnenin </a:t>
            </a:r>
            <a:r>
              <a:rPr sz="2400" spc="-130" dirty="0">
                <a:latin typeface="Arial"/>
                <a:cs typeface="Arial"/>
              </a:rPr>
              <a:t>hızını </a:t>
            </a:r>
            <a:r>
              <a:rPr sz="2400" spc="-90" dirty="0">
                <a:latin typeface="Arial"/>
                <a:cs typeface="Arial"/>
              </a:rPr>
              <a:t>değiştirmesine </a:t>
            </a:r>
            <a:r>
              <a:rPr sz="2400" spc="-105" dirty="0">
                <a:latin typeface="Arial"/>
                <a:cs typeface="Arial"/>
              </a:rPr>
              <a:t>neden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  <a:p>
            <a:pPr marL="355600" marR="7620" indent="-34353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6235" algn="l"/>
              </a:tabLst>
            </a:pPr>
            <a:r>
              <a:rPr sz="2400" spc="-165" dirty="0">
                <a:latin typeface="Arial"/>
                <a:cs typeface="Arial"/>
              </a:rPr>
              <a:t>Nesne </a:t>
            </a:r>
            <a:r>
              <a:rPr sz="2400" spc="-90" dirty="0">
                <a:latin typeface="Arial"/>
                <a:cs typeface="Arial"/>
              </a:rPr>
              <a:t>üzerinde</a:t>
            </a:r>
            <a:r>
              <a:rPr sz="2400" spc="484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net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65" dirty="0">
                <a:latin typeface="Arial"/>
                <a:cs typeface="Arial"/>
              </a:rPr>
              <a:t>kuvvetin </a:t>
            </a:r>
            <a:r>
              <a:rPr sz="2400" spc="-114" dirty="0">
                <a:latin typeface="Arial"/>
                <a:cs typeface="Arial"/>
              </a:rPr>
              <a:t>bulunmaması  </a:t>
            </a:r>
            <a:r>
              <a:rPr sz="2400" spc="-110" dirty="0">
                <a:latin typeface="Arial"/>
                <a:cs typeface="Arial"/>
              </a:rPr>
              <a:t>nesnenin  </a:t>
            </a:r>
            <a:r>
              <a:rPr sz="2400" spc="-130" dirty="0">
                <a:latin typeface="Arial"/>
                <a:cs typeface="Arial"/>
              </a:rPr>
              <a:t>hızını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değiştirmez.</a:t>
            </a:r>
            <a:endParaRPr sz="2400" dirty="0">
              <a:latin typeface="Arial"/>
              <a:cs typeface="Arial"/>
            </a:endParaRPr>
          </a:p>
          <a:p>
            <a:pPr marL="355600" indent="-34353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6235" algn="l"/>
              </a:tabLst>
            </a:pPr>
            <a:r>
              <a:rPr sz="2400" spc="-160" dirty="0">
                <a:latin typeface="Arial"/>
                <a:cs typeface="Arial"/>
              </a:rPr>
              <a:t>Nesne </a:t>
            </a:r>
            <a:r>
              <a:rPr sz="2400" spc="-95" dirty="0">
                <a:latin typeface="Arial"/>
                <a:cs typeface="Arial"/>
              </a:rPr>
              <a:t>üzerine </a:t>
            </a:r>
            <a:r>
              <a:rPr sz="2400" spc="-130" dirty="0">
                <a:latin typeface="Arial"/>
                <a:cs typeface="Arial"/>
              </a:rPr>
              <a:t>uygulanacak </a:t>
            </a:r>
            <a:r>
              <a:rPr sz="2400" spc="-75" dirty="0">
                <a:latin typeface="Arial"/>
                <a:cs typeface="Arial"/>
              </a:rPr>
              <a:t>kuvvet </a:t>
            </a:r>
            <a:r>
              <a:rPr sz="2400" spc="-95" dirty="0">
                <a:latin typeface="Arial"/>
                <a:cs typeface="Arial"/>
              </a:rPr>
              <a:t>büyük olursa,</a:t>
            </a:r>
            <a:r>
              <a:rPr sz="2400" spc="24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nesne</a:t>
            </a:r>
            <a:endParaRPr sz="2400" dirty="0">
              <a:latin typeface="Arial"/>
              <a:cs typeface="Arial"/>
            </a:endParaRPr>
          </a:p>
          <a:p>
            <a:pPr marL="355600" algn="just">
              <a:lnSpc>
                <a:spcPct val="100000"/>
              </a:lnSpc>
            </a:pPr>
            <a:r>
              <a:rPr sz="2400" spc="-135" dirty="0">
                <a:latin typeface="Arial"/>
                <a:cs typeface="Arial"/>
              </a:rPr>
              <a:t>hızında da </a:t>
            </a:r>
            <a:r>
              <a:rPr sz="2400" spc="-95" dirty="0">
                <a:latin typeface="Arial"/>
                <a:cs typeface="Arial"/>
              </a:rPr>
              <a:t>büyük </a:t>
            </a:r>
            <a:r>
              <a:rPr sz="2400" spc="-80" dirty="0">
                <a:latin typeface="Arial"/>
                <a:cs typeface="Arial"/>
              </a:rPr>
              <a:t>artış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  <a:p>
            <a:pPr marL="355600" marR="6350" indent="-343535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6235" algn="l"/>
              </a:tabLst>
            </a:pPr>
            <a:r>
              <a:rPr sz="2400" spc="-130" dirty="0">
                <a:latin typeface="Arial"/>
                <a:cs typeface="Arial"/>
              </a:rPr>
              <a:t>Dönme </a:t>
            </a:r>
            <a:r>
              <a:rPr sz="2400" spc="-75" dirty="0">
                <a:latin typeface="Arial"/>
                <a:cs typeface="Arial"/>
              </a:rPr>
              <a:t>hareketinde </a:t>
            </a:r>
            <a:r>
              <a:rPr sz="2400" spc="-110" dirty="0">
                <a:latin typeface="Arial"/>
                <a:cs typeface="Arial"/>
              </a:rPr>
              <a:t>de benzer </a:t>
            </a:r>
            <a:r>
              <a:rPr sz="2400" spc="-55" dirty="0">
                <a:latin typeface="Arial"/>
                <a:cs typeface="Arial"/>
              </a:rPr>
              <a:t>durumlar </a:t>
            </a:r>
            <a:r>
              <a:rPr sz="2400" spc="-75" dirty="0">
                <a:latin typeface="Arial"/>
                <a:cs typeface="Arial"/>
              </a:rPr>
              <a:t>vardır. </a:t>
            </a:r>
            <a:r>
              <a:rPr sz="2400" spc="-85" dirty="0">
                <a:latin typeface="Arial"/>
                <a:cs typeface="Arial"/>
              </a:rPr>
              <a:t>Bir </a:t>
            </a:r>
            <a:r>
              <a:rPr sz="2400" u="sng" spc="-145" dirty="0">
                <a:latin typeface="Arial"/>
                <a:cs typeface="Arial"/>
              </a:rPr>
              <a:t>nesne  </a:t>
            </a:r>
            <a:r>
              <a:rPr sz="2400" u="sng" spc="-85" dirty="0">
                <a:latin typeface="Arial"/>
                <a:cs typeface="Arial"/>
              </a:rPr>
              <a:t>dönerken </a:t>
            </a:r>
            <a:r>
              <a:rPr sz="2400" u="sng" spc="-95" dirty="0">
                <a:latin typeface="Arial"/>
                <a:cs typeface="Arial"/>
              </a:rPr>
              <a:t>üzerine </a:t>
            </a:r>
            <a:r>
              <a:rPr sz="2400" u="sng" spc="-10" dirty="0">
                <a:latin typeface="Arial"/>
                <a:cs typeface="Arial"/>
              </a:rPr>
              <a:t>bir </a:t>
            </a:r>
            <a:r>
              <a:rPr sz="2400" u="sng" spc="-55" dirty="0">
                <a:latin typeface="Arial"/>
                <a:cs typeface="Arial"/>
              </a:rPr>
              <a:t>moment </a:t>
            </a:r>
            <a:r>
              <a:rPr sz="2400" u="sng" spc="-140" dirty="0">
                <a:latin typeface="Arial"/>
                <a:cs typeface="Arial"/>
              </a:rPr>
              <a:t>uygulanmazsa, </a:t>
            </a:r>
            <a:r>
              <a:rPr sz="2400" u="sng" spc="-155" dirty="0">
                <a:latin typeface="Arial"/>
                <a:cs typeface="Arial"/>
              </a:rPr>
              <a:t>açısal </a:t>
            </a:r>
            <a:r>
              <a:rPr sz="2400" u="sng" spc="-145" dirty="0">
                <a:latin typeface="Arial"/>
                <a:cs typeface="Arial"/>
              </a:rPr>
              <a:t>hızı  </a:t>
            </a:r>
            <a:r>
              <a:rPr sz="2400" u="sng" spc="-30" dirty="0">
                <a:latin typeface="Arial"/>
                <a:cs typeface="Arial"/>
              </a:rPr>
              <a:t>sabittir.</a:t>
            </a:r>
            <a:endParaRPr sz="24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252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2838923D-D8ED-4282-B0FC-D1D1EBE4536B}"/>
              </a:ext>
            </a:extLst>
          </p:cNvPr>
          <p:cNvSpPr txBox="1"/>
          <p:nvPr/>
        </p:nvSpPr>
        <p:spPr>
          <a:xfrm>
            <a:off x="423862" y="722821"/>
            <a:ext cx="8543925" cy="1400175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26034" rIns="0" bIns="0" rtlCol="0">
            <a:spAutoFit/>
          </a:bodyPr>
          <a:lstStyle/>
          <a:p>
            <a:pPr marL="434340" marR="83185" indent="-342900">
              <a:lnSpc>
                <a:spcPct val="100000"/>
              </a:lnSpc>
              <a:spcBef>
                <a:spcPts val="204"/>
              </a:spcBef>
              <a:buChar char="•"/>
              <a:tabLst>
                <a:tab pos="434340" algn="l"/>
                <a:tab pos="434975" algn="l"/>
                <a:tab pos="1395730" algn="l"/>
                <a:tab pos="2282825" algn="l"/>
                <a:tab pos="3347085" algn="l"/>
                <a:tab pos="4246245" algn="l"/>
                <a:tab pos="4723765" algn="l"/>
                <a:tab pos="5925820" algn="l"/>
                <a:tab pos="7462520" algn="l"/>
              </a:tabLst>
            </a:pPr>
            <a:r>
              <a:rPr sz="2400" spc="-130" dirty="0">
                <a:latin typeface="Arial"/>
                <a:cs typeface="Arial"/>
              </a:rPr>
              <a:t>Döne</a:t>
            </a:r>
            <a:r>
              <a:rPr sz="2400" spc="-1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5" dirty="0">
                <a:latin typeface="Arial"/>
                <a:cs typeface="Arial"/>
              </a:rPr>
              <a:t>nes</a:t>
            </a:r>
            <a:r>
              <a:rPr sz="2400" spc="-135" dirty="0">
                <a:latin typeface="Arial"/>
                <a:cs typeface="Arial"/>
              </a:rPr>
              <a:t>n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üze</a:t>
            </a:r>
            <a:r>
              <a:rPr sz="2400" spc="-75" dirty="0">
                <a:latin typeface="Arial"/>
                <a:cs typeface="Arial"/>
              </a:rPr>
              <a:t>r</a:t>
            </a:r>
            <a:r>
              <a:rPr sz="2400" spc="-70" dirty="0">
                <a:latin typeface="Arial"/>
                <a:cs typeface="Arial"/>
              </a:rPr>
              <a:t>ine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0" dirty="0">
                <a:latin typeface="Arial"/>
                <a:cs typeface="Arial"/>
              </a:rPr>
              <a:t>büyü</a:t>
            </a:r>
            <a:r>
              <a:rPr sz="2400" spc="-85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5" dirty="0">
                <a:latin typeface="Arial"/>
                <a:cs typeface="Arial"/>
              </a:rPr>
              <a:t>m</a:t>
            </a:r>
            <a:r>
              <a:rPr sz="2400" spc="-60" dirty="0">
                <a:latin typeface="Arial"/>
                <a:cs typeface="Arial"/>
              </a:rPr>
              <a:t>omen</a:t>
            </a:r>
            <a:r>
              <a:rPr sz="2400" spc="-2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(dö</a:t>
            </a:r>
            <a:r>
              <a:rPr sz="2400" spc="-100" dirty="0">
                <a:latin typeface="Arial"/>
                <a:cs typeface="Arial"/>
              </a:rPr>
              <a:t>n</a:t>
            </a:r>
            <a:r>
              <a:rPr sz="2400" spc="-75" dirty="0">
                <a:latin typeface="Arial"/>
                <a:cs typeface="Arial"/>
              </a:rPr>
              <a:t>dürm</a:t>
            </a:r>
            <a:r>
              <a:rPr sz="2400" spc="-7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5" dirty="0">
                <a:latin typeface="Arial"/>
                <a:cs typeface="Arial"/>
              </a:rPr>
              <a:t>kuv</a:t>
            </a:r>
            <a:r>
              <a:rPr sz="2400" spc="-114" dirty="0">
                <a:latin typeface="Arial"/>
                <a:cs typeface="Arial"/>
              </a:rPr>
              <a:t>v</a:t>
            </a:r>
            <a:r>
              <a:rPr sz="2400" spc="-15" dirty="0">
                <a:latin typeface="Arial"/>
                <a:cs typeface="Arial"/>
              </a:rPr>
              <a:t>eti)  </a:t>
            </a:r>
            <a:r>
              <a:rPr sz="2400" spc="-114" dirty="0">
                <a:latin typeface="Arial"/>
                <a:cs typeface="Arial"/>
              </a:rPr>
              <a:t>uygulanırsa, </a:t>
            </a:r>
            <a:r>
              <a:rPr sz="2400" spc="-110" dirty="0">
                <a:latin typeface="Arial"/>
                <a:cs typeface="Arial"/>
              </a:rPr>
              <a:t>nesnenin </a:t>
            </a:r>
            <a:r>
              <a:rPr sz="2400" spc="-155" dirty="0">
                <a:latin typeface="Arial"/>
                <a:cs typeface="Arial"/>
              </a:rPr>
              <a:t>açısal </a:t>
            </a:r>
            <a:r>
              <a:rPr sz="2400" spc="-145" dirty="0">
                <a:latin typeface="Arial"/>
                <a:cs typeface="Arial"/>
              </a:rPr>
              <a:t>hızı </a:t>
            </a:r>
            <a:r>
              <a:rPr sz="2400" spc="-135" dirty="0">
                <a:latin typeface="Arial"/>
                <a:cs typeface="Arial"/>
              </a:rPr>
              <a:t>da </a:t>
            </a:r>
            <a:r>
              <a:rPr sz="2400" spc="-95" dirty="0">
                <a:latin typeface="Arial"/>
                <a:cs typeface="Arial"/>
              </a:rPr>
              <a:t>büyük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95" dirty="0">
                <a:latin typeface="Arial"/>
                <a:cs typeface="Arial"/>
              </a:rPr>
              <a:t>oranda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artar.</a:t>
            </a:r>
            <a:endParaRPr sz="2400" dirty="0">
              <a:latin typeface="Arial"/>
              <a:cs typeface="Arial"/>
            </a:endParaRPr>
          </a:p>
          <a:p>
            <a:pPr marL="434340" indent="-343535">
              <a:lnSpc>
                <a:spcPct val="100000"/>
              </a:lnSpc>
              <a:spcBef>
                <a:spcPts val="605"/>
              </a:spcBef>
              <a:buChar char="•"/>
              <a:tabLst>
                <a:tab pos="434340" algn="l"/>
                <a:tab pos="434975" algn="l"/>
                <a:tab pos="909319" algn="l"/>
                <a:tab pos="1786255" algn="l"/>
                <a:tab pos="3209925" algn="l"/>
                <a:tab pos="4645660" algn="l"/>
                <a:tab pos="6003925" algn="l"/>
                <a:tab pos="7221855" algn="l"/>
                <a:tab pos="7928609" algn="l"/>
              </a:tabLst>
            </a:pPr>
            <a:r>
              <a:rPr sz="2400" spc="-85" dirty="0">
                <a:latin typeface="Arial"/>
                <a:cs typeface="Arial"/>
              </a:rPr>
              <a:t>Bir	</a:t>
            </a:r>
            <a:r>
              <a:rPr sz="2400" spc="-145" dirty="0">
                <a:latin typeface="Arial"/>
                <a:cs typeface="Arial"/>
              </a:rPr>
              <a:t>nesne	</a:t>
            </a:r>
            <a:r>
              <a:rPr sz="2400" spc="-85" dirty="0">
                <a:latin typeface="Arial"/>
                <a:cs typeface="Arial"/>
              </a:rPr>
              <a:t>üzerindeki	</a:t>
            </a:r>
            <a:r>
              <a:rPr sz="2400" b="1" i="1" spc="-190" dirty="0">
                <a:solidFill>
                  <a:srgbClr val="FF0000"/>
                </a:solidFill>
                <a:latin typeface="Arial"/>
                <a:cs typeface="Arial"/>
              </a:rPr>
              <a:t>döndürme	</a:t>
            </a:r>
            <a:r>
              <a:rPr sz="2400" b="1" i="1" spc="-145" dirty="0">
                <a:solidFill>
                  <a:srgbClr val="FF0000"/>
                </a:solidFill>
                <a:latin typeface="Arial"/>
                <a:cs typeface="Arial"/>
              </a:rPr>
              <a:t>kuvveti</a:t>
            </a:r>
            <a:r>
              <a:rPr sz="2400" i="1" spc="-145" dirty="0">
                <a:solidFill>
                  <a:srgbClr val="FF0000"/>
                </a:solidFill>
                <a:latin typeface="Arial"/>
                <a:cs typeface="Arial"/>
              </a:rPr>
              <a:t>ne	</a:t>
            </a:r>
            <a:r>
              <a:rPr sz="2400" b="1" spc="-140" dirty="0">
                <a:solidFill>
                  <a:srgbClr val="FF0000"/>
                </a:solidFill>
                <a:latin typeface="Arial"/>
                <a:cs typeface="Arial"/>
              </a:rPr>
              <a:t>moment	</a:t>
            </a:r>
            <a:r>
              <a:rPr sz="2400" spc="-140" dirty="0">
                <a:latin typeface="Arial"/>
                <a:cs typeface="Arial"/>
              </a:rPr>
              <a:t>veya	</a:t>
            </a:r>
            <a:r>
              <a:rPr sz="2400" b="1" spc="-105" dirty="0">
                <a:solidFill>
                  <a:srgbClr val="FF0000"/>
                </a:solidFill>
                <a:latin typeface="Arial"/>
                <a:cs typeface="Arial"/>
              </a:rPr>
              <a:t>tork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D4F7D60-80A7-44E8-975A-0A43B5722161}"/>
              </a:ext>
            </a:extLst>
          </p:cNvPr>
          <p:cNvSpPr txBox="1"/>
          <p:nvPr/>
        </p:nvSpPr>
        <p:spPr>
          <a:xfrm>
            <a:off x="845578" y="1907096"/>
            <a:ext cx="752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Arial"/>
                <a:cs typeface="Arial"/>
              </a:rPr>
              <a:t>denir.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FC78A8A8-00E5-4167-B062-36EADBC655FE}"/>
              </a:ext>
            </a:extLst>
          </p:cNvPr>
          <p:cNvSpPr/>
          <p:nvPr/>
        </p:nvSpPr>
        <p:spPr>
          <a:xfrm>
            <a:off x="6960137" y="2333625"/>
            <a:ext cx="1982724" cy="2190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5BBD3781-21A9-48CA-AE67-D130654E2FB0}"/>
              </a:ext>
            </a:extLst>
          </p:cNvPr>
          <p:cNvSpPr/>
          <p:nvPr/>
        </p:nvSpPr>
        <p:spPr>
          <a:xfrm>
            <a:off x="533628" y="2838501"/>
            <a:ext cx="6143625" cy="1200150"/>
          </a:xfrm>
          <a:custGeom>
            <a:avLst/>
            <a:gdLst/>
            <a:ahLst/>
            <a:cxnLst/>
            <a:rect l="l" t="t" r="r" b="b"/>
            <a:pathLst>
              <a:path w="6143625" h="1200150">
                <a:moveTo>
                  <a:pt x="0" y="1200150"/>
                </a:moveTo>
                <a:lnTo>
                  <a:pt x="6143625" y="1200150"/>
                </a:lnTo>
                <a:lnTo>
                  <a:pt x="6143625" y="0"/>
                </a:lnTo>
                <a:lnTo>
                  <a:pt x="0" y="0"/>
                </a:lnTo>
                <a:lnTo>
                  <a:pt x="0" y="1200150"/>
                </a:lnTo>
                <a:close/>
              </a:path>
            </a:pathLst>
          </a:custGeom>
          <a:ln w="952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7805101-1F57-4294-B944-09837E7727B0}"/>
              </a:ext>
            </a:extLst>
          </p:cNvPr>
          <p:cNvSpPr txBox="1"/>
          <p:nvPr/>
        </p:nvSpPr>
        <p:spPr>
          <a:xfrm>
            <a:off x="1834067" y="2852471"/>
            <a:ext cx="11391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etrafında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2AFF03F-A899-45ED-8636-BD8E90880D3F}"/>
              </a:ext>
            </a:extLst>
          </p:cNvPr>
          <p:cNvSpPr txBox="1"/>
          <p:nvPr/>
        </p:nvSpPr>
        <p:spPr>
          <a:xfrm>
            <a:off x="3178213" y="2852471"/>
            <a:ext cx="34207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05585" algn="l"/>
                <a:tab pos="3070860" algn="l"/>
              </a:tabLst>
            </a:pPr>
            <a:r>
              <a:rPr sz="2400" spc="-120" dirty="0">
                <a:latin typeface="Arial"/>
                <a:cs typeface="Arial"/>
              </a:rPr>
              <a:t>serb</a:t>
            </a:r>
            <a:r>
              <a:rPr sz="2400" spc="-125" dirty="0">
                <a:latin typeface="Arial"/>
                <a:cs typeface="Arial"/>
              </a:rPr>
              <a:t>e</a:t>
            </a:r>
            <a:r>
              <a:rPr sz="2400" spc="-295" dirty="0">
                <a:latin typeface="Arial"/>
                <a:cs typeface="Arial"/>
              </a:rPr>
              <a:t>s</a:t>
            </a:r>
            <a:r>
              <a:rPr sz="2400" spc="110" dirty="0">
                <a:latin typeface="Arial"/>
                <a:cs typeface="Arial"/>
              </a:rPr>
              <a:t>t</a:t>
            </a:r>
            <a:r>
              <a:rPr sz="2400" spc="-165" dirty="0">
                <a:latin typeface="Arial"/>
                <a:cs typeface="Arial"/>
              </a:rPr>
              <a:t>çe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dönebile</a:t>
            </a:r>
            <a:r>
              <a:rPr sz="2400" spc="-8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3716233-A725-4D78-8481-3262044ABAC3}"/>
              </a:ext>
            </a:extLst>
          </p:cNvPr>
          <p:cNvSpPr txBox="1"/>
          <p:nvPr/>
        </p:nvSpPr>
        <p:spPr>
          <a:xfrm>
            <a:off x="505361" y="2870164"/>
            <a:ext cx="13318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175" dirty="0" err="1">
                <a:latin typeface="Arial"/>
                <a:cs typeface="Arial"/>
              </a:rPr>
              <a:t>Ekseni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6384D06A-4E71-4491-9C8F-2060BD46CD44}"/>
              </a:ext>
            </a:extLst>
          </p:cNvPr>
          <p:cNvSpPr txBox="1"/>
          <p:nvPr/>
        </p:nvSpPr>
        <p:spPr>
          <a:xfrm>
            <a:off x="1962021" y="3218358"/>
            <a:ext cx="47910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630045" algn="l"/>
                <a:tab pos="2834640" algn="l"/>
                <a:tab pos="3410585" algn="l"/>
                <a:tab pos="3956685" algn="l"/>
              </a:tabLst>
            </a:pPr>
            <a:r>
              <a:rPr sz="2400" spc="-114" dirty="0">
                <a:latin typeface="Arial"/>
                <a:cs typeface="Arial"/>
              </a:rPr>
              <a:t>ekseninden	</a:t>
            </a:r>
            <a:r>
              <a:rPr sz="2400" spc="-160" dirty="0">
                <a:latin typeface="Arial"/>
                <a:cs typeface="Arial"/>
              </a:rPr>
              <a:t>geçecek	</a:t>
            </a:r>
            <a:r>
              <a:rPr sz="2400" spc="-60" dirty="0">
                <a:latin typeface="Arial"/>
                <a:cs typeface="Arial"/>
              </a:rPr>
              <a:t>dik	</a:t>
            </a:r>
            <a:r>
              <a:rPr sz="2400" spc="-10" dirty="0">
                <a:latin typeface="Arial"/>
                <a:cs typeface="Arial"/>
              </a:rPr>
              <a:t>bir	</a:t>
            </a:r>
            <a:r>
              <a:rPr sz="2400" spc="-85" dirty="0">
                <a:latin typeface="Arial"/>
                <a:cs typeface="Arial"/>
              </a:rPr>
              <a:t>kuvvet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60632FF6-4A56-4B22-B379-5EB54502E327}"/>
              </a:ext>
            </a:extLst>
          </p:cNvPr>
          <p:cNvSpPr txBox="1"/>
          <p:nvPr/>
        </p:nvSpPr>
        <p:spPr>
          <a:xfrm>
            <a:off x="845578" y="3591668"/>
            <a:ext cx="43681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"/>
                <a:cs typeface="Arial"/>
              </a:rPr>
              <a:t>uygulanırsa, </a:t>
            </a:r>
            <a:r>
              <a:rPr sz="2400" spc="-45" dirty="0">
                <a:latin typeface="Arial"/>
                <a:cs typeface="Arial"/>
              </a:rPr>
              <a:t>silindir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dönmeyecektir.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A2A32FC-7ABA-47F4-B0DC-492868DC2341}"/>
              </a:ext>
            </a:extLst>
          </p:cNvPr>
          <p:cNvSpPr txBox="1"/>
          <p:nvPr/>
        </p:nvSpPr>
        <p:spPr>
          <a:xfrm>
            <a:off x="488485" y="4864731"/>
            <a:ext cx="8167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Doğrusal harekette kuvvet sıfırsa cisim hareket etmez iken doğrusal harekette ise </a:t>
            </a:r>
            <a:r>
              <a:rPr lang="tr-TR" sz="2400" dirty="0" err="1"/>
              <a:t>tork</a:t>
            </a:r>
            <a:r>
              <a:rPr lang="tr-TR" sz="2400" dirty="0"/>
              <a:t> sıfırsa dönme işlemi olmayacaktır.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E3D086A1-6A43-4E65-B975-B6684F8CA4F4}"/>
              </a:ext>
            </a:extLst>
          </p:cNvPr>
          <p:cNvSpPr txBox="1"/>
          <p:nvPr/>
        </p:nvSpPr>
        <p:spPr>
          <a:xfrm>
            <a:off x="851816" y="3209512"/>
            <a:ext cx="9855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400" spc="-60" dirty="0" err="1">
                <a:latin typeface="Arial"/>
                <a:cs typeface="Arial"/>
              </a:rPr>
              <a:t>silin</a:t>
            </a:r>
            <a:r>
              <a:rPr sz="2400" spc="-100" dirty="0" err="1">
                <a:latin typeface="Arial"/>
                <a:cs typeface="Arial"/>
              </a:rPr>
              <a:t>d</a:t>
            </a:r>
            <a:r>
              <a:rPr sz="2400" spc="20" dirty="0" err="1">
                <a:latin typeface="Arial"/>
                <a:cs typeface="Arial"/>
              </a:rPr>
              <a:t>i</a:t>
            </a:r>
            <a:r>
              <a:rPr sz="2400" spc="-5" dirty="0" err="1">
                <a:latin typeface="Arial"/>
                <a:cs typeface="Arial"/>
              </a:rPr>
              <a:t>r</a:t>
            </a:r>
            <a:r>
              <a:rPr sz="2400" spc="-140" dirty="0" err="1">
                <a:latin typeface="Arial"/>
                <a:cs typeface="Arial"/>
              </a:rPr>
              <a:t>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649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35D2E8D-EE15-48D0-9F7C-8B89EB6640C7}"/>
              </a:ext>
            </a:extLst>
          </p:cNvPr>
          <p:cNvSpPr/>
          <p:nvPr/>
        </p:nvSpPr>
        <p:spPr>
          <a:xfrm>
            <a:off x="436775" y="1380148"/>
            <a:ext cx="3168015" cy="2854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89609C2C-450E-43EA-A1E0-D4B73433BCA7}"/>
              </a:ext>
            </a:extLst>
          </p:cNvPr>
          <p:cNvSpPr txBox="1"/>
          <p:nvPr/>
        </p:nvSpPr>
        <p:spPr>
          <a:xfrm>
            <a:off x="3733800" y="1911630"/>
            <a:ext cx="7239000" cy="16215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25700">
              <a:lnSpc>
                <a:spcPts val="3479"/>
              </a:lnSpc>
              <a:spcBef>
                <a:spcPts val="165"/>
              </a:spcBef>
              <a:tabLst>
                <a:tab pos="2667635" algn="l"/>
              </a:tabLst>
            </a:pPr>
            <a:r>
              <a:rPr sz="2400" i="1" spc="-300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(uygulanan </a:t>
            </a:r>
            <a:r>
              <a:rPr sz="2400" i="1" spc="-85" dirty="0" err="1">
                <a:solidFill>
                  <a:srgbClr val="FF0000"/>
                </a:solidFill>
                <a:latin typeface="Arial"/>
                <a:cs typeface="Arial"/>
              </a:rPr>
              <a:t>kuvvet</a:t>
            </a:r>
            <a:r>
              <a:rPr sz="2400" i="1" spc="-85" dirty="0">
                <a:solidFill>
                  <a:srgbClr val="FF0000"/>
                </a:solidFill>
                <a:latin typeface="Arial"/>
                <a:cs typeface="Arial"/>
              </a:rPr>
              <a:t>)(dikine </a:t>
            </a:r>
            <a:r>
              <a:rPr sz="2400" i="1" spc="-114" dirty="0">
                <a:solidFill>
                  <a:srgbClr val="FF0000"/>
                </a:solidFill>
                <a:latin typeface="Arial"/>
                <a:cs typeface="Arial"/>
              </a:rPr>
              <a:t>uzaklık)  </a:t>
            </a:r>
            <a:r>
              <a:rPr sz="2400" i="1" spc="-300" dirty="0">
                <a:solidFill>
                  <a:srgbClr val="FF0000"/>
                </a:solidFill>
                <a:latin typeface="Arial"/>
                <a:cs typeface="Arial"/>
              </a:rPr>
              <a:t>T 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-114" dirty="0">
                <a:solidFill>
                  <a:srgbClr val="FF0000"/>
                </a:solidFill>
                <a:latin typeface="Arial"/>
                <a:cs typeface="Arial"/>
              </a:rPr>
              <a:t>(F)(r </a:t>
            </a:r>
            <a:r>
              <a:rPr sz="2400" i="1" spc="-120" dirty="0">
                <a:solidFill>
                  <a:srgbClr val="FF0000"/>
                </a:solidFill>
                <a:latin typeface="Arial"/>
                <a:cs typeface="Arial"/>
              </a:rPr>
              <a:t>sin</a:t>
            </a:r>
            <a:r>
              <a:rPr sz="2400" i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θ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)	</a:t>
            </a:r>
            <a:r>
              <a:rPr sz="2400" i="1" spc="-300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20" dirty="0">
                <a:solidFill>
                  <a:srgbClr val="FF0000"/>
                </a:solidFill>
                <a:latin typeface="Arial"/>
                <a:cs typeface="Arial"/>
              </a:rPr>
              <a:t>r </a:t>
            </a:r>
            <a:r>
              <a:rPr sz="2400" i="1" spc="-365" dirty="0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sz="2400" i="1" spc="-120" dirty="0">
                <a:solidFill>
                  <a:srgbClr val="FF0000"/>
                </a:solidFill>
                <a:latin typeface="Arial"/>
                <a:cs typeface="Arial"/>
              </a:rPr>
              <a:t>sin</a:t>
            </a:r>
            <a:r>
              <a:rPr sz="2400" i="1" spc="-3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θ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400" spc="-80" dirty="0">
                <a:latin typeface="Arial"/>
                <a:cs typeface="Arial"/>
              </a:rPr>
              <a:t>Burada </a:t>
            </a:r>
            <a:r>
              <a:rPr sz="1400" dirty="0">
                <a:latin typeface="Arial"/>
                <a:cs typeface="Arial"/>
              </a:rPr>
              <a:t>θ </a:t>
            </a:r>
            <a:r>
              <a:rPr sz="1400" spc="-60" dirty="0">
                <a:latin typeface="Arial"/>
                <a:cs typeface="Arial"/>
              </a:rPr>
              <a:t>sembolü, </a:t>
            </a:r>
            <a:r>
              <a:rPr sz="1400" b="1" spc="-215" dirty="0">
                <a:latin typeface="Arial"/>
                <a:cs typeface="Arial"/>
              </a:rPr>
              <a:t>F </a:t>
            </a:r>
            <a:r>
              <a:rPr sz="1400" spc="-75" dirty="0">
                <a:latin typeface="Arial"/>
                <a:cs typeface="Arial"/>
              </a:rPr>
              <a:t>ve </a:t>
            </a:r>
            <a:r>
              <a:rPr sz="1400" b="1" spc="-50" dirty="0">
                <a:latin typeface="Arial"/>
                <a:cs typeface="Arial"/>
              </a:rPr>
              <a:t>r </a:t>
            </a:r>
            <a:r>
              <a:rPr sz="1400" spc="-20" dirty="0">
                <a:latin typeface="Arial"/>
                <a:cs typeface="Arial"/>
              </a:rPr>
              <a:t>vektörleri </a:t>
            </a:r>
            <a:r>
              <a:rPr sz="1400" spc="-70" dirty="0">
                <a:latin typeface="Arial"/>
                <a:cs typeface="Arial"/>
              </a:rPr>
              <a:t>arasındaki </a:t>
            </a:r>
            <a:r>
              <a:rPr sz="1400" spc="-85" dirty="0">
                <a:latin typeface="Arial"/>
                <a:cs typeface="Arial"/>
              </a:rPr>
              <a:t>açıyı </a:t>
            </a:r>
            <a:r>
              <a:rPr sz="1400" spc="-35" dirty="0">
                <a:latin typeface="Arial"/>
                <a:cs typeface="Arial"/>
              </a:rPr>
              <a:t>temsil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etmektedir.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-70" dirty="0">
                <a:latin typeface="Arial"/>
                <a:cs typeface="Arial"/>
              </a:rPr>
              <a:t>Uluslararası </a:t>
            </a:r>
            <a:r>
              <a:rPr sz="1400" spc="-55" dirty="0">
                <a:latin typeface="Arial"/>
                <a:cs typeface="Arial"/>
              </a:rPr>
              <a:t>standard </a:t>
            </a:r>
            <a:r>
              <a:rPr sz="1400" spc="-25" dirty="0">
                <a:latin typeface="Arial"/>
                <a:cs typeface="Arial"/>
              </a:rPr>
              <a:t>birimine </a:t>
            </a:r>
            <a:r>
              <a:rPr sz="1400" spc="-110" dirty="0">
                <a:latin typeface="Arial"/>
                <a:cs typeface="Arial"/>
              </a:rPr>
              <a:t>(SI) </a:t>
            </a:r>
            <a:r>
              <a:rPr sz="1400" spc="-55" dirty="0">
                <a:latin typeface="Arial"/>
                <a:cs typeface="Arial"/>
              </a:rPr>
              <a:t>göre </a:t>
            </a:r>
            <a:r>
              <a:rPr sz="1400" spc="-30" dirty="0">
                <a:latin typeface="Arial"/>
                <a:cs typeface="Arial"/>
              </a:rPr>
              <a:t>momentin </a:t>
            </a:r>
            <a:r>
              <a:rPr sz="1400" spc="-10" dirty="0">
                <a:latin typeface="Arial"/>
                <a:cs typeface="Arial"/>
              </a:rPr>
              <a:t>birimi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newton-metredir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60" dirty="0">
                <a:latin typeface="Arial"/>
                <a:cs typeface="Arial"/>
              </a:rPr>
              <a:t>(Nm).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77D969EE-C50A-4755-A1BA-B446E0F4A7CF}"/>
              </a:ext>
            </a:extLst>
          </p:cNvPr>
          <p:cNvSpPr txBox="1"/>
          <p:nvPr/>
        </p:nvSpPr>
        <p:spPr>
          <a:xfrm>
            <a:off x="609600" y="4721696"/>
            <a:ext cx="7099934" cy="14087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85"/>
              </a:spcBef>
            </a:pPr>
            <a:r>
              <a:rPr sz="2400" spc="-75" dirty="0" err="1">
                <a:solidFill>
                  <a:srgbClr val="FF0000"/>
                </a:solidFill>
                <a:latin typeface="Arial"/>
                <a:cs typeface="Arial"/>
              </a:rPr>
              <a:t>Silindir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üzerindeki 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moment </a:t>
            </a:r>
            <a:r>
              <a:rPr sz="2400" spc="-160" dirty="0">
                <a:solidFill>
                  <a:srgbClr val="FF0000"/>
                </a:solidFill>
                <a:latin typeface="Arial"/>
                <a:cs typeface="Arial"/>
              </a:rPr>
              <a:t>veya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döndürme</a:t>
            </a:r>
            <a:r>
              <a:rPr sz="2400" spc="-2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kuvveti:</a:t>
            </a:r>
            <a:endParaRPr sz="2400" dirty="0">
              <a:latin typeface="Arial"/>
              <a:cs typeface="Arial"/>
            </a:endParaRPr>
          </a:p>
          <a:p>
            <a:pPr marL="627380" indent="-457200">
              <a:lnSpc>
                <a:spcPct val="100000"/>
              </a:lnSpc>
              <a:spcBef>
                <a:spcPts val="1839"/>
              </a:spcBef>
              <a:buFont typeface="+mj-lt"/>
              <a:buAutoNum type="arabicPeriod"/>
              <a:tabLst>
                <a:tab pos="1017905" algn="l"/>
                <a:tab pos="1018540" algn="l"/>
              </a:tabLst>
            </a:pPr>
            <a:r>
              <a:rPr sz="2000" spc="-105" dirty="0">
                <a:latin typeface="Arial"/>
                <a:cs typeface="Arial"/>
              </a:rPr>
              <a:t>Uygulanan </a:t>
            </a:r>
            <a:r>
              <a:rPr sz="2000" spc="-60" dirty="0">
                <a:latin typeface="Arial"/>
                <a:cs typeface="Arial"/>
              </a:rPr>
              <a:t>kuvvetin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genliğine</a:t>
            </a:r>
            <a:endParaRPr sz="2000" dirty="0">
              <a:latin typeface="Arial"/>
              <a:cs typeface="Arial"/>
            </a:endParaRPr>
          </a:p>
          <a:p>
            <a:pPr marL="614680" indent="-457200">
              <a:lnSpc>
                <a:spcPct val="100000"/>
              </a:lnSpc>
              <a:spcBef>
                <a:spcPts val="1385"/>
              </a:spcBef>
              <a:buFont typeface="+mj-lt"/>
              <a:buAutoNum type="arabicPeriod"/>
              <a:tabLst>
                <a:tab pos="1017905" algn="l"/>
                <a:tab pos="1018540" algn="l"/>
              </a:tabLst>
            </a:pPr>
            <a:r>
              <a:rPr sz="2000" spc="-105" dirty="0">
                <a:latin typeface="Arial"/>
                <a:cs typeface="Arial"/>
              </a:rPr>
              <a:t>Dönme ekseni </a:t>
            </a:r>
            <a:r>
              <a:rPr sz="2000" spc="-35" dirty="0">
                <a:latin typeface="Arial"/>
                <a:cs typeface="Arial"/>
              </a:rPr>
              <a:t>ile </a:t>
            </a:r>
            <a:r>
              <a:rPr sz="2000" spc="-70" dirty="0">
                <a:latin typeface="Arial"/>
                <a:cs typeface="Arial"/>
              </a:rPr>
              <a:t>kuvvet </a:t>
            </a:r>
            <a:r>
              <a:rPr sz="2000" spc="-30" dirty="0">
                <a:latin typeface="Arial"/>
                <a:cs typeface="Arial"/>
              </a:rPr>
              <a:t>hattı </a:t>
            </a:r>
            <a:r>
              <a:rPr sz="2000" spc="-100" dirty="0">
                <a:latin typeface="Arial"/>
                <a:cs typeface="Arial"/>
              </a:rPr>
              <a:t>arasındaki </a:t>
            </a:r>
            <a:r>
              <a:rPr sz="2000" spc="-120" dirty="0">
                <a:latin typeface="Arial"/>
                <a:cs typeface="Arial"/>
              </a:rPr>
              <a:t>mesafeye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100" dirty="0">
                <a:latin typeface="Arial"/>
                <a:cs typeface="Arial"/>
              </a:rPr>
              <a:t>bağlıdır.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900195F0-1ED2-40DD-9781-8CBE370C829A}"/>
              </a:ext>
            </a:extLst>
          </p:cNvPr>
          <p:cNvSpPr txBox="1"/>
          <p:nvPr/>
        </p:nvSpPr>
        <p:spPr>
          <a:xfrm>
            <a:off x="457200" y="381000"/>
            <a:ext cx="9982200" cy="10321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57655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spc="-90" dirty="0">
                <a:latin typeface="Arial"/>
                <a:cs typeface="Arial"/>
              </a:rPr>
              <a:t>Kuvvet, </a:t>
            </a:r>
            <a:r>
              <a:rPr sz="2000" spc="-35" dirty="0">
                <a:latin typeface="Arial"/>
                <a:cs typeface="Arial"/>
              </a:rPr>
              <a:t>silindir </a:t>
            </a:r>
            <a:r>
              <a:rPr sz="2000" spc="-90" dirty="0">
                <a:latin typeface="Arial"/>
                <a:cs typeface="Arial"/>
              </a:rPr>
              <a:t>ekseninden </a:t>
            </a:r>
            <a:r>
              <a:rPr sz="2000" spc="-105" dirty="0">
                <a:latin typeface="Arial"/>
                <a:cs typeface="Arial"/>
              </a:rPr>
              <a:t>kayık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35" dirty="0">
                <a:latin typeface="Arial"/>
                <a:cs typeface="Arial"/>
              </a:rPr>
              <a:t>silindirin </a:t>
            </a:r>
            <a:r>
              <a:rPr sz="2000" spc="-185" dirty="0">
                <a:latin typeface="Arial"/>
                <a:cs typeface="Arial"/>
              </a:rPr>
              <a:t>sağ  </a:t>
            </a:r>
            <a:r>
              <a:rPr sz="2000" spc="-55" dirty="0">
                <a:latin typeface="Arial"/>
                <a:cs typeface="Arial"/>
              </a:rPr>
              <a:t>tarafından </a:t>
            </a:r>
            <a:r>
              <a:rPr sz="2000" spc="-95" dirty="0">
                <a:latin typeface="Arial"/>
                <a:cs typeface="Arial"/>
              </a:rPr>
              <a:t>uygulanırsa, </a:t>
            </a:r>
            <a:r>
              <a:rPr sz="2000" spc="-35" dirty="0">
                <a:latin typeface="Arial"/>
                <a:cs typeface="Arial"/>
              </a:rPr>
              <a:t>silindir </a:t>
            </a:r>
            <a:r>
              <a:rPr sz="2000" spc="-50" dirty="0">
                <a:latin typeface="Arial"/>
                <a:cs typeface="Arial"/>
              </a:rPr>
              <a:t>ters </a:t>
            </a:r>
            <a:r>
              <a:rPr sz="2000" spc="-110" dirty="0">
                <a:latin typeface="Arial"/>
                <a:cs typeface="Arial"/>
              </a:rPr>
              <a:t>saat </a:t>
            </a:r>
            <a:r>
              <a:rPr sz="2000" spc="-80" dirty="0">
                <a:latin typeface="Arial"/>
                <a:cs typeface="Arial"/>
              </a:rPr>
              <a:t>yönünde  </a:t>
            </a:r>
            <a:r>
              <a:rPr sz="2000" spc="-50" dirty="0">
                <a:latin typeface="Arial"/>
                <a:cs typeface="Arial"/>
              </a:rPr>
              <a:t>dönecektir.</a:t>
            </a:r>
            <a:endParaRPr sz="2000" dirty="0">
              <a:latin typeface="Arial"/>
              <a:cs typeface="Arial"/>
            </a:endParaRPr>
          </a:p>
          <a:p>
            <a:pPr marL="12700" marR="2425700">
              <a:lnSpc>
                <a:spcPts val="3479"/>
              </a:lnSpc>
              <a:spcBef>
                <a:spcPts val="165"/>
              </a:spcBef>
              <a:tabLst>
                <a:tab pos="2667635" algn="l"/>
              </a:tabLst>
            </a:pP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12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C7F69FEF-DF09-4266-8F6F-7E4848EDAC4C}"/>
              </a:ext>
            </a:extLst>
          </p:cNvPr>
          <p:cNvSpPr txBox="1"/>
          <p:nvPr/>
        </p:nvSpPr>
        <p:spPr>
          <a:xfrm>
            <a:off x="533400" y="424068"/>
            <a:ext cx="7945120" cy="16351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1.1.5 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Newton</a:t>
            </a: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20" dirty="0">
                <a:solidFill>
                  <a:srgbClr val="FF0000"/>
                </a:solidFill>
                <a:latin typeface="Arial"/>
                <a:cs typeface="Arial"/>
              </a:rPr>
              <a:t>Kanunu</a:t>
            </a:r>
            <a:endParaRPr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400" spc="-200" dirty="0">
                <a:latin typeface="Arial"/>
                <a:cs typeface="Arial"/>
              </a:rPr>
              <a:t>Düz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45" dirty="0">
                <a:latin typeface="Arial"/>
                <a:cs typeface="Arial"/>
              </a:rPr>
              <a:t>hat </a:t>
            </a:r>
            <a:r>
              <a:rPr sz="2400" spc="-114" dirty="0">
                <a:latin typeface="Arial"/>
                <a:cs typeface="Arial"/>
              </a:rPr>
              <a:t>boyunca </a:t>
            </a:r>
            <a:r>
              <a:rPr sz="2400" spc="-70" dirty="0">
                <a:latin typeface="Arial"/>
                <a:cs typeface="Arial"/>
              </a:rPr>
              <a:t>hareket </a:t>
            </a:r>
            <a:r>
              <a:rPr sz="2400" spc="-110" dirty="0">
                <a:latin typeface="Arial"/>
                <a:cs typeface="Arial"/>
              </a:rPr>
              <a:t>eden </a:t>
            </a:r>
            <a:r>
              <a:rPr sz="2400" spc="-145" dirty="0">
                <a:latin typeface="Arial"/>
                <a:cs typeface="Arial"/>
              </a:rPr>
              <a:t>nesne </a:t>
            </a:r>
            <a:r>
              <a:rPr sz="2400" spc="-60" dirty="0">
                <a:latin typeface="Arial"/>
                <a:cs typeface="Arial"/>
              </a:rPr>
              <a:t>için Newton </a:t>
            </a:r>
            <a:r>
              <a:rPr sz="2400" spc="-130" dirty="0">
                <a:latin typeface="Arial"/>
                <a:cs typeface="Arial"/>
              </a:rPr>
              <a:t>Kanunu,  </a:t>
            </a:r>
            <a:r>
              <a:rPr sz="2400" spc="-140" dirty="0">
                <a:latin typeface="Arial"/>
                <a:cs typeface="Arial"/>
              </a:rPr>
              <a:t>nesneye </a:t>
            </a:r>
            <a:r>
              <a:rPr sz="2400" spc="-114" dirty="0">
                <a:latin typeface="Arial"/>
                <a:cs typeface="Arial"/>
              </a:rPr>
              <a:t>uygulanan</a:t>
            </a:r>
            <a:r>
              <a:rPr sz="2400" spc="434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kuvvet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125" dirty="0">
                <a:latin typeface="Arial"/>
                <a:cs typeface="Arial"/>
              </a:rPr>
              <a:t>sonucunda meydana </a:t>
            </a:r>
            <a:r>
              <a:rPr sz="2400" spc="-114" dirty="0">
                <a:latin typeface="Arial"/>
                <a:cs typeface="Arial"/>
              </a:rPr>
              <a:t>gelen  </a:t>
            </a:r>
            <a:r>
              <a:rPr sz="2400" spc="-70" dirty="0">
                <a:latin typeface="Arial"/>
                <a:cs typeface="Arial"/>
              </a:rPr>
              <a:t>hareket </a:t>
            </a:r>
            <a:r>
              <a:rPr sz="2400" spc="-114" dirty="0">
                <a:latin typeface="Arial"/>
                <a:cs typeface="Arial"/>
              </a:rPr>
              <a:t>arasındaki </a:t>
            </a:r>
            <a:r>
              <a:rPr sz="2400" spc="-50" dirty="0">
                <a:latin typeface="Arial"/>
                <a:cs typeface="Arial"/>
              </a:rPr>
              <a:t>ilişkiyi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tanımlar.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7B720BC2-98A5-48AC-8394-80BF37DA06D9}"/>
              </a:ext>
            </a:extLst>
          </p:cNvPr>
          <p:cNvSpPr txBox="1"/>
          <p:nvPr/>
        </p:nvSpPr>
        <p:spPr>
          <a:xfrm>
            <a:off x="4787265" y="2590798"/>
            <a:ext cx="28105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sz="1400" i="1" spc="-215" dirty="0">
                <a:solidFill>
                  <a:srgbClr val="FF0000"/>
                </a:solidFill>
                <a:latin typeface="Arial"/>
                <a:cs typeface="Arial"/>
              </a:rPr>
              <a:t>F	</a:t>
            </a:r>
            <a:r>
              <a:rPr sz="1400" spc="-85" dirty="0">
                <a:latin typeface="Arial"/>
                <a:cs typeface="Arial"/>
              </a:rPr>
              <a:t>nesneye </a:t>
            </a:r>
            <a:r>
              <a:rPr sz="1400" spc="-70" dirty="0">
                <a:latin typeface="Arial"/>
                <a:cs typeface="Arial"/>
              </a:rPr>
              <a:t>uygulanan </a:t>
            </a:r>
            <a:r>
              <a:rPr sz="1400" spc="-25" dirty="0">
                <a:latin typeface="Arial"/>
                <a:cs typeface="Arial"/>
              </a:rPr>
              <a:t>net </a:t>
            </a:r>
            <a:r>
              <a:rPr sz="1400" spc="-50" dirty="0">
                <a:latin typeface="Arial"/>
                <a:cs typeface="Arial"/>
              </a:rPr>
              <a:t>kuvvet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(N)</a:t>
            </a:r>
            <a:endParaRPr sz="14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tabLst>
                <a:tab pos="314960" algn="l"/>
              </a:tabLst>
            </a:pPr>
            <a:r>
              <a:rPr sz="1400" i="1" spc="-60" dirty="0">
                <a:solidFill>
                  <a:srgbClr val="FF0000"/>
                </a:solidFill>
                <a:latin typeface="Arial"/>
                <a:cs typeface="Arial"/>
              </a:rPr>
              <a:t>m	</a:t>
            </a:r>
            <a:r>
              <a:rPr sz="1400" spc="-65" dirty="0">
                <a:latin typeface="Arial"/>
                <a:cs typeface="Arial"/>
              </a:rPr>
              <a:t>nesnenin </a:t>
            </a:r>
            <a:r>
              <a:rPr sz="1400" spc="-40" dirty="0">
                <a:latin typeface="Arial"/>
                <a:cs typeface="Arial"/>
              </a:rPr>
              <a:t>kütlesi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(kg)</a:t>
            </a:r>
            <a:endParaRPr sz="14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  <a:tabLst>
                <a:tab pos="314960" algn="l"/>
              </a:tabLst>
            </a:pPr>
            <a:r>
              <a:rPr sz="1400" i="1" spc="-60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1400" spc="-65" dirty="0">
                <a:latin typeface="Arial"/>
                <a:cs typeface="Arial"/>
              </a:rPr>
              <a:t>oluşan </a:t>
            </a:r>
            <a:r>
              <a:rPr sz="1400" spc="-75" dirty="0">
                <a:latin typeface="Arial"/>
                <a:cs typeface="Arial"/>
              </a:rPr>
              <a:t>hızlanma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(m/s</a:t>
            </a:r>
            <a:r>
              <a:rPr sz="1350" spc="-52" baseline="24691" dirty="0">
                <a:latin typeface="Arial"/>
                <a:cs typeface="Arial"/>
              </a:rPr>
              <a:t>2</a:t>
            </a:r>
            <a:r>
              <a:rPr sz="1400" spc="-35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433790A-295E-4221-9626-99F77C79DCC1}"/>
              </a:ext>
            </a:extLst>
          </p:cNvPr>
          <p:cNvSpPr/>
          <p:nvPr/>
        </p:nvSpPr>
        <p:spPr>
          <a:xfrm>
            <a:off x="3067836" y="2358334"/>
            <a:ext cx="1504950" cy="122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B1989420-E2A7-4953-A8F2-CF34CCE0D304}"/>
              </a:ext>
            </a:extLst>
          </p:cNvPr>
          <p:cNvSpPr txBox="1"/>
          <p:nvPr/>
        </p:nvSpPr>
        <p:spPr>
          <a:xfrm>
            <a:off x="558538" y="3886200"/>
            <a:ext cx="8318611" cy="2008883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 marL="377825" marR="84455" indent="-285750" algn="just">
              <a:lnSpc>
                <a:spcPct val="100000"/>
              </a:lnSpc>
              <a:spcBef>
                <a:spcPts val="245"/>
              </a:spcBef>
              <a:buFont typeface="Arial" panose="020B0604020202020204" pitchFamily="34" charset="0"/>
              <a:buChar char="•"/>
            </a:pPr>
            <a:r>
              <a:rPr sz="2400" spc="-114" dirty="0">
                <a:latin typeface="Arial"/>
                <a:cs typeface="Arial"/>
              </a:rPr>
              <a:t>Benzer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65" dirty="0">
                <a:latin typeface="Arial"/>
                <a:cs typeface="Arial"/>
              </a:rPr>
              <a:t>denklem, </a:t>
            </a:r>
            <a:r>
              <a:rPr sz="2400" spc="-105" dirty="0">
                <a:latin typeface="Arial"/>
                <a:cs typeface="Arial"/>
              </a:rPr>
              <a:t>nesneye </a:t>
            </a:r>
            <a:r>
              <a:rPr sz="2400" spc="-85" dirty="0">
                <a:latin typeface="Arial"/>
                <a:cs typeface="Arial"/>
              </a:rPr>
              <a:t>uygulanan  </a:t>
            </a:r>
            <a:r>
              <a:rPr sz="2400" spc="-40" dirty="0">
                <a:latin typeface="Arial"/>
                <a:cs typeface="Arial"/>
              </a:rPr>
              <a:t>moment </a:t>
            </a:r>
            <a:r>
              <a:rPr sz="2400" spc="-35" dirty="0">
                <a:latin typeface="Arial"/>
                <a:cs typeface="Arial"/>
              </a:rPr>
              <a:t>ile </a:t>
            </a:r>
            <a:r>
              <a:rPr sz="2400" spc="-95" dirty="0">
                <a:latin typeface="Arial"/>
                <a:cs typeface="Arial"/>
              </a:rPr>
              <a:t>sonucunda </a:t>
            </a:r>
            <a:r>
              <a:rPr sz="2400" spc="-100" dirty="0">
                <a:latin typeface="Arial"/>
                <a:cs typeface="Arial"/>
              </a:rPr>
              <a:t>meydana </a:t>
            </a:r>
            <a:r>
              <a:rPr sz="2400" spc="-85" dirty="0">
                <a:latin typeface="Arial"/>
                <a:cs typeface="Arial"/>
              </a:rPr>
              <a:t>gelen </a:t>
            </a:r>
            <a:r>
              <a:rPr sz="2400" spc="-120" dirty="0">
                <a:latin typeface="Arial"/>
                <a:cs typeface="Arial"/>
              </a:rPr>
              <a:t>açısal  </a:t>
            </a:r>
            <a:r>
              <a:rPr sz="2400" spc="-95" dirty="0">
                <a:latin typeface="Arial"/>
                <a:cs typeface="Arial"/>
              </a:rPr>
              <a:t>hızlanma </a:t>
            </a:r>
            <a:r>
              <a:rPr sz="2400" spc="-90" dirty="0">
                <a:latin typeface="Arial"/>
                <a:cs typeface="Arial"/>
              </a:rPr>
              <a:t>arasındaki </a:t>
            </a:r>
            <a:r>
              <a:rPr sz="2400" spc="-45" dirty="0">
                <a:latin typeface="Arial"/>
                <a:cs typeface="Arial"/>
              </a:rPr>
              <a:t>ilişkiyi </a:t>
            </a:r>
            <a:r>
              <a:rPr sz="2400" spc="-70" dirty="0">
                <a:latin typeface="Arial"/>
                <a:cs typeface="Arial"/>
              </a:rPr>
              <a:t>tanımlar. </a:t>
            </a:r>
            <a:r>
              <a:rPr sz="2400" spc="-140" dirty="0">
                <a:latin typeface="Arial"/>
                <a:cs typeface="Arial"/>
              </a:rPr>
              <a:t>Bu </a:t>
            </a:r>
            <a:r>
              <a:rPr sz="2400" spc="-65" dirty="0">
                <a:latin typeface="Arial"/>
                <a:cs typeface="Arial"/>
              </a:rPr>
              <a:t>ilişkiye  </a:t>
            </a:r>
            <a:r>
              <a:rPr sz="2400" spc="-70" dirty="0">
                <a:latin typeface="Arial"/>
                <a:cs typeface="Arial"/>
              </a:rPr>
              <a:t>dönme </a:t>
            </a:r>
            <a:r>
              <a:rPr sz="2400" spc="-60" dirty="0">
                <a:latin typeface="Arial"/>
                <a:cs typeface="Arial"/>
              </a:rPr>
              <a:t>hareketi </a:t>
            </a:r>
            <a:r>
              <a:rPr sz="2400" spc="-50" dirty="0">
                <a:latin typeface="Arial"/>
                <a:cs typeface="Arial"/>
              </a:rPr>
              <a:t>için Newton </a:t>
            </a:r>
            <a:r>
              <a:rPr sz="2400" spc="-110" dirty="0">
                <a:latin typeface="Arial"/>
                <a:cs typeface="Arial"/>
              </a:rPr>
              <a:t>Kanunu </a:t>
            </a:r>
            <a:r>
              <a:rPr sz="2400" spc="-40" dirty="0" err="1">
                <a:latin typeface="Arial"/>
                <a:cs typeface="Arial"/>
              </a:rPr>
              <a:t>denir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:</a:t>
            </a:r>
            <a:endParaRPr lang="tr-TR"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tr-TR" sz="1850" dirty="0">
              <a:latin typeface="Arial"/>
              <a:cs typeface="Arial"/>
            </a:endParaRPr>
          </a:p>
          <a:p>
            <a:pPr marL="92075" algn="just">
              <a:lnSpc>
                <a:spcPct val="100000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DF3156A4-4E1F-42E6-B771-3F88CE1FCA48}"/>
              </a:ext>
            </a:extLst>
          </p:cNvPr>
          <p:cNvSpPr txBox="1"/>
          <p:nvPr/>
        </p:nvSpPr>
        <p:spPr>
          <a:xfrm>
            <a:off x="2715260" y="4987507"/>
            <a:ext cx="3581400" cy="13317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lang="tr-TR" sz="1850" dirty="0">
              <a:latin typeface="Arial"/>
              <a:cs typeface="Arial"/>
            </a:endParaRPr>
          </a:p>
          <a:p>
            <a:pPr marL="92075" algn="just">
              <a:lnSpc>
                <a:spcPct val="100000"/>
              </a:lnSpc>
            </a:pPr>
            <a:r>
              <a:rPr sz="2400" i="1" spc="-300" dirty="0">
                <a:solidFill>
                  <a:srgbClr val="FF0000"/>
                </a:solidFill>
                <a:latin typeface="Arial"/>
                <a:cs typeface="Arial"/>
              </a:rPr>
              <a:t>T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i="1" spc="-3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220" dirty="0">
                <a:solidFill>
                  <a:srgbClr val="FF0000"/>
                </a:solidFill>
                <a:latin typeface="Arial"/>
                <a:cs typeface="Arial"/>
              </a:rPr>
              <a:t>Jα</a:t>
            </a:r>
            <a:endParaRPr sz="2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40"/>
              </a:spcBef>
              <a:tabLst>
                <a:tab pos="1006475" algn="l"/>
              </a:tabLst>
            </a:pPr>
            <a:r>
              <a:rPr sz="1400" i="1" spc="-175" dirty="0">
                <a:solidFill>
                  <a:srgbClr val="FF0000"/>
                </a:solidFill>
                <a:latin typeface="Arial"/>
                <a:cs typeface="Arial"/>
              </a:rPr>
              <a:t>T	</a:t>
            </a:r>
            <a:r>
              <a:rPr sz="1400" spc="-85" dirty="0">
                <a:latin typeface="Arial"/>
                <a:cs typeface="Arial"/>
              </a:rPr>
              <a:t>nesneye </a:t>
            </a:r>
            <a:r>
              <a:rPr sz="1400" spc="-70" dirty="0">
                <a:latin typeface="Arial"/>
                <a:cs typeface="Arial"/>
              </a:rPr>
              <a:t>uygulanan </a:t>
            </a:r>
            <a:r>
              <a:rPr sz="1400" spc="-40" dirty="0">
                <a:latin typeface="Arial"/>
                <a:cs typeface="Arial"/>
              </a:rPr>
              <a:t>moment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(Nm)</a:t>
            </a:r>
            <a:endParaRPr sz="1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  <a:tabLst>
                <a:tab pos="1006475" algn="l"/>
              </a:tabLst>
            </a:pPr>
            <a:r>
              <a:rPr sz="1400" i="1" spc="-254" dirty="0">
                <a:solidFill>
                  <a:srgbClr val="FF0000"/>
                </a:solidFill>
                <a:latin typeface="Arial"/>
                <a:cs typeface="Arial"/>
              </a:rPr>
              <a:t>J	</a:t>
            </a:r>
            <a:r>
              <a:rPr sz="1400" spc="-30" dirty="0">
                <a:latin typeface="Arial"/>
                <a:cs typeface="Arial"/>
              </a:rPr>
              <a:t>atalet momenti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(kg.m</a:t>
            </a:r>
            <a:r>
              <a:rPr sz="1350" spc="-82" baseline="24691" dirty="0">
                <a:latin typeface="Arial"/>
                <a:cs typeface="Arial"/>
              </a:rPr>
              <a:t>2</a:t>
            </a:r>
            <a:r>
              <a:rPr sz="1400" spc="-55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  <a:tabLst>
                <a:tab pos="1006475" algn="l"/>
              </a:tabLst>
            </a:pPr>
            <a:r>
              <a:rPr sz="1400" i="1" spc="-60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1400" spc="-70" dirty="0">
                <a:latin typeface="Arial"/>
                <a:cs typeface="Arial"/>
              </a:rPr>
              <a:t>oluşan </a:t>
            </a:r>
            <a:r>
              <a:rPr sz="1400" spc="-75" dirty="0">
                <a:latin typeface="Arial"/>
                <a:cs typeface="Arial"/>
              </a:rPr>
              <a:t>hızlanma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(m/s</a:t>
            </a:r>
            <a:r>
              <a:rPr sz="1350" spc="-52" baseline="24691" dirty="0">
                <a:latin typeface="Arial"/>
                <a:cs typeface="Arial"/>
              </a:rPr>
              <a:t>2</a:t>
            </a:r>
            <a:r>
              <a:rPr sz="1400" spc="-35" dirty="0"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30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1">
            <a:extLst>
              <a:ext uri="{FF2B5EF4-FFF2-40B4-BE49-F238E27FC236}">
                <a16:creationId xmlns:a16="http://schemas.microsoft.com/office/drawing/2014/main" id="{BAAE1241-FD58-48C9-893E-5A122D51B2A4}"/>
              </a:ext>
            </a:extLst>
          </p:cNvPr>
          <p:cNvSpPr txBox="1"/>
          <p:nvPr/>
        </p:nvSpPr>
        <p:spPr>
          <a:xfrm>
            <a:off x="480766" y="1295400"/>
            <a:ext cx="8429625" cy="2055049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26034" rIns="0" bIns="0" rtlCol="0">
            <a:spAutoFit/>
          </a:bodyPr>
          <a:lstStyle/>
          <a:p>
            <a:pPr marL="434340" marR="534035" indent="-342900">
              <a:lnSpc>
                <a:spcPct val="100000"/>
              </a:lnSpc>
              <a:spcBef>
                <a:spcPts val="509"/>
              </a:spcBef>
              <a:buFont typeface="Arial" panose="020B0604020202020204" pitchFamily="34" charset="0"/>
              <a:buChar char="•"/>
            </a:pPr>
            <a:r>
              <a:rPr sz="2000" spc="-105" dirty="0" err="1">
                <a:latin typeface="Arial"/>
                <a:cs typeface="Arial"/>
              </a:rPr>
              <a:t>Doğrusal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hareket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için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iş,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" dirty="0" err="1">
                <a:latin typeface="Arial"/>
                <a:cs typeface="Arial"/>
              </a:rPr>
              <a:t>bir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05" dirty="0" err="1">
                <a:latin typeface="Arial"/>
                <a:cs typeface="Arial"/>
              </a:rPr>
              <a:t>mesafe</a:t>
            </a:r>
            <a:r>
              <a:rPr lang="tr-TR" sz="2000" spc="-105" dirty="0">
                <a:latin typeface="Arial"/>
                <a:cs typeface="Arial"/>
              </a:rPr>
              <a:t> </a:t>
            </a:r>
            <a:r>
              <a:rPr sz="2000" spc="-95" dirty="0" err="1">
                <a:latin typeface="Arial"/>
                <a:cs typeface="Arial"/>
              </a:rPr>
              <a:t>boyunca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uygulanan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bir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kuvvet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olarak  </a:t>
            </a:r>
            <a:r>
              <a:rPr sz="2000" spc="-55" dirty="0">
                <a:latin typeface="Arial"/>
                <a:cs typeface="Arial"/>
              </a:rPr>
              <a:t>tanımlanır. Matematiksel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105" dirty="0">
                <a:latin typeface="Arial"/>
                <a:cs typeface="Arial"/>
              </a:rPr>
              <a:t>iş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ifadesi:</a:t>
            </a:r>
            <a:endParaRPr sz="2000" dirty="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  <a:spcBef>
                <a:spcPts val="550"/>
              </a:spcBef>
            </a:pPr>
            <a:r>
              <a:rPr sz="2400" i="1" spc="-130" dirty="0">
                <a:solidFill>
                  <a:srgbClr val="FF0000"/>
                </a:solidFill>
                <a:latin typeface="Arial"/>
                <a:cs typeface="Arial"/>
              </a:rPr>
              <a:t>W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220" dirty="0">
                <a:solidFill>
                  <a:srgbClr val="FF0000"/>
                </a:solidFill>
                <a:latin typeface="Arial"/>
                <a:cs typeface="Arial"/>
              </a:rPr>
              <a:t>∫ </a:t>
            </a:r>
            <a:r>
              <a:rPr sz="2400" i="1" spc="-36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i="1" spc="-4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FF0000"/>
                </a:solidFill>
                <a:latin typeface="Arial"/>
                <a:cs typeface="Arial"/>
              </a:rPr>
              <a:t>dr</a:t>
            </a:r>
            <a:endParaRPr sz="2400" dirty="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00"/>
              </a:spcBef>
            </a:pPr>
            <a:r>
              <a:rPr sz="1400" spc="-70" dirty="0">
                <a:latin typeface="Arial"/>
                <a:cs typeface="Arial"/>
              </a:rPr>
              <a:t>Burada, </a:t>
            </a:r>
            <a:r>
              <a:rPr sz="1400" spc="-65" dirty="0">
                <a:latin typeface="Arial"/>
                <a:cs typeface="Arial"/>
              </a:rPr>
              <a:t>uygulanan </a:t>
            </a:r>
            <a:r>
              <a:rPr sz="1400" spc="-45" dirty="0">
                <a:latin typeface="Arial"/>
                <a:cs typeface="Arial"/>
              </a:rPr>
              <a:t>kuvvet </a:t>
            </a:r>
            <a:r>
              <a:rPr sz="1400" spc="-40" dirty="0">
                <a:latin typeface="Arial"/>
                <a:cs typeface="Arial"/>
              </a:rPr>
              <a:t>hareket </a:t>
            </a:r>
            <a:r>
              <a:rPr sz="1400" spc="-20" dirty="0">
                <a:latin typeface="Arial"/>
                <a:cs typeface="Arial"/>
              </a:rPr>
              <a:t>ile </a:t>
            </a:r>
            <a:r>
              <a:rPr sz="1400" spc="-75" dirty="0">
                <a:latin typeface="Arial"/>
                <a:cs typeface="Arial"/>
              </a:rPr>
              <a:t>aynı </a:t>
            </a:r>
            <a:r>
              <a:rPr sz="1400" spc="-40" dirty="0">
                <a:latin typeface="Arial"/>
                <a:cs typeface="Arial"/>
              </a:rPr>
              <a:t>yöndedir. </a:t>
            </a:r>
            <a:r>
              <a:rPr sz="1400" spc="-110" dirty="0">
                <a:latin typeface="Arial"/>
                <a:cs typeface="Arial"/>
              </a:rPr>
              <a:t>Bu </a:t>
            </a:r>
            <a:r>
              <a:rPr sz="1400" spc="-50" dirty="0">
                <a:latin typeface="Arial"/>
                <a:cs typeface="Arial"/>
              </a:rPr>
              <a:t>durumda </a:t>
            </a:r>
            <a:r>
              <a:rPr sz="1400" spc="-70" dirty="0">
                <a:latin typeface="Arial"/>
                <a:cs typeface="Arial"/>
              </a:rPr>
              <a:t>iş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denklemi:</a:t>
            </a:r>
            <a:endParaRPr sz="1400" dirty="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  <a:spcBef>
                <a:spcPts val="515"/>
              </a:spcBef>
            </a:pPr>
            <a:r>
              <a:rPr sz="2400" i="1" spc="-130" dirty="0">
                <a:solidFill>
                  <a:srgbClr val="FF0000"/>
                </a:solidFill>
                <a:latin typeface="Arial"/>
                <a:cs typeface="Arial"/>
              </a:rPr>
              <a:t>W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-36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i="1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00"/>
              </a:spcBef>
            </a:pPr>
            <a:r>
              <a:rPr sz="1400" spc="-165" dirty="0">
                <a:latin typeface="Arial"/>
                <a:cs typeface="Arial"/>
              </a:rPr>
              <a:t>SI </a:t>
            </a:r>
            <a:r>
              <a:rPr sz="1400" spc="-55" dirty="0">
                <a:latin typeface="Arial"/>
                <a:cs typeface="Arial"/>
              </a:rPr>
              <a:t>sisteminde </a:t>
            </a:r>
            <a:r>
              <a:rPr sz="1400" spc="-45" dirty="0">
                <a:latin typeface="Arial"/>
                <a:cs typeface="Arial"/>
              </a:rPr>
              <a:t>işin </a:t>
            </a:r>
            <a:r>
              <a:rPr sz="1400" spc="-10" dirty="0">
                <a:latin typeface="Arial"/>
                <a:cs typeface="Arial"/>
              </a:rPr>
              <a:t>birimi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joule’dur.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D005CC98-21B8-43E2-ADCD-7EE0B514A8C7}"/>
              </a:ext>
            </a:extLst>
          </p:cNvPr>
          <p:cNvSpPr txBox="1"/>
          <p:nvPr/>
        </p:nvSpPr>
        <p:spPr>
          <a:xfrm>
            <a:off x="457198" y="3823149"/>
            <a:ext cx="8429625" cy="1996700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135890" rIns="0" bIns="0" rtlCol="0">
            <a:spAutoFit/>
          </a:bodyPr>
          <a:lstStyle/>
          <a:p>
            <a:pPr marL="434340" indent="-342900">
              <a:lnSpc>
                <a:spcPct val="100000"/>
              </a:lnSpc>
              <a:spcBef>
                <a:spcPts val="1070"/>
              </a:spcBef>
              <a:buFont typeface="Arial" panose="020B0604020202020204" pitchFamily="34" charset="0"/>
              <a:buChar char="•"/>
            </a:pPr>
            <a:r>
              <a:rPr sz="2000" spc="-85" dirty="0">
                <a:latin typeface="Arial"/>
                <a:cs typeface="Arial"/>
              </a:rPr>
              <a:t>Döner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65" dirty="0">
                <a:latin typeface="Arial"/>
                <a:cs typeface="Arial"/>
              </a:rPr>
              <a:t>harekette </a:t>
            </a:r>
            <a:r>
              <a:rPr sz="2000" spc="-110" dirty="0">
                <a:latin typeface="Arial"/>
                <a:cs typeface="Arial"/>
              </a:rPr>
              <a:t>ise </a:t>
            </a:r>
            <a:r>
              <a:rPr sz="2000" spc="-90" dirty="0">
                <a:latin typeface="Arial"/>
                <a:cs typeface="Arial"/>
              </a:rPr>
              <a:t>iş,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135" dirty="0">
                <a:latin typeface="Arial"/>
                <a:cs typeface="Arial"/>
              </a:rPr>
              <a:t>açı </a:t>
            </a:r>
            <a:r>
              <a:rPr sz="2000" spc="-95" dirty="0" err="1">
                <a:latin typeface="Arial"/>
                <a:cs typeface="Arial"/>
              </a:rPr>
              <a:t>boyunca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90" dirty="0" err="1">
                <a:latin typeface="Arial"/>
                <a:cs typeface="Arial"/>
              </a:rPr>
              <a:t>uygulanan</a:t>
            </a:r>
            <a:r>
              <a:rPr lang="tr-TR" sz="2000" spc="-90" dirty="0">
                <a:latin typeface="Arial"/>
                <a:cs typeface="Arial"/>
              </a:rPr>
              <a:t> </a:t>
            </a:r>
            <a:r>
              <a:rPr sz="2000" spc="-41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momenttir.</a:t>
            </a:r>
            <a:endParaRPr sz="2000" dirty="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  <a:spcBef>
                <a:spcPts val="1235"/>
              </a:spcBef>
            </a:pPr>
            <a:r>
              <a:rPr sz="2400" i="1" spc="-130" dirty="0">
                <a:solidFill>
                  <a:srgbClr val="006FC0"/>
                </a:solidFill>
                <a:latin typeface="Arial"/>
                <a:cs typeface="Arial"/>
              </a:rPr>
              <a:t>W </a:t>
            </a:r>
            <a:r>
              <a:rPr sz="2400" i="1" spc="-210" dirty="0">
                <a:solidFill>
                  <a:srgbClr val="006FC0"/>
                </a:solidFill>
                <a:latin typeface="Arial"/>
                <a:cs typeface="Arial"/>
              </a:rPr>
              <a:t>= </a:t>
            </a:r>
            <a:r>
              <a:rPr sz="2400" i="1" spc="-45" dirty="0">
                <a:solidFill>
                  <a:srgbClr val="006FC0"/>
                </a:solidFill>
                <a:latin typeface="Arial"/>
                <a:cs typeface="Arial"/>
              </a:rPr>
              <a:t>∫T</a:t>
            </a:r>
            <a:r>
              <a:rPr sz="2400" i="1" spc="-6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006FC0"/>
                </a:solidFill>
                <a:latin typeface="Arial"/>
                <a:cs typeface="Arial"/>
              </a:rPr>
              <a:t>d</a:t>
            </a:r>
            <a:r>
              <a:rPr sz="2500" i="1" spc="-80" dirty="0">
                <a:solidFill>
                  <a:srgbClr val="006FC0"/>
                </a:solidFill>
                <a:latin typeface="Symbol"/>
                <a:cs typeface="Symbol"/>
              </a:rPr>
              <a:t></a:t>
            </a:r>
            <a:endParaRPr sz="2500" dirty="0">
              <a:latin typeface="Symbol"/>
              <a:cs typeface="Symbol"/>
            </a:endParaRPr>
          </a:p>
          <a:p>
            <a:pPr marL="434340" indent="-342900">
              <a:lnSpc>
                <a:spcPct val="100000"/>
              </a:lnSpc>
              <a:spcBef>
                <a:spcPts val="1280"/>
              </a:spcBef>
              <a:buFont typeface="Arial" panose="020B0604020202020204" pitchFamily="34" charset="0"/>
              <a:buChar char="•"/>
            </a:pPr>
            <a:r>
              <a:rPr sz="2000" spc="-155" dirty="0">
                <a:latin typeface="Arial"/>
                <a:cs typeface="Arial"/>
              </a:rPr>
              <a:t>Eğer </a:t>
            </a:r>
            <a:r>
              <a:rPr sz="2000" spc="-90" dirty="0">
                <a:latin typeface="Arial"/>
                <a:cs typeface="Arial"/>
              </a:rPr>
              <a:t>uygulanan </a:t>
            </a:r>
            <a:r>
              <a:rPr sz="2000" spc="-50" dirty="0">
                <a:latin typeface="Arial"/>
                <a:cs typeface="Arial"/>
              </a:rPr>
              <a:t>moment </a:t>
            </a:r>
            <a:r>
              <a:rPr sz="2000" spc="-65" dirty="0">
                <a:latin typeface="Arial"/>
                <a:cs typeface="Arial"/>
              </a:rPr>
              <a:t>sabit </a:t>
            </a:r>
            <a:r>
              <a:rPr sz="2000" spc="-110" dirty="0">
                <a:latin typeface="Arial"/>
                <a:cs typeface="Arial"/>
              </a:rPr>
              <a:t>ise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iş:</a:t>
            </a:r>
            <a:endParaRPr sz="2000" dirty="0">
              <a:latin typeface="Arial"/>
              <a:cs typeface="Arial"/>
            </a:endParaRPr>
          </a:p>
          <a:p>
            <a:pPr marL="1005840">
              <a:lnSpc>
                <a:spcPct val="100000"/>
              </a:lnSpc>
              <a:spcBef>
                <a:spcPts val="1245"/>
              </a:spcBef>
            </a:pPr>
            <a:r>
              <a:rPr sz="2400" i="1" spc="-130" dirty="0">
                <a:solidFill>
                  <a:srgbClr val="006FC0"/>
                </a:solidFill>
                <a:latin typeface="Arial"/>
                <a:cs typeface="Arial"/>
              </a:rPr>
              <a:t>W </a:t>
            </a:r>
            <a:r>
              <a:rPr sz="2400" i="1" spc="-204" dirty="0">
                <a:solidFill>
                  <a:srgbClr val="006FC0"/>
                </a:solidFill>
                <a:latin typeface="Arial"/>
                <a:cs typeface="Arial"/>
              </a:rPr>
              <a:t>=</a:t>
            </a:r>
            <a:r>
              <a:rPr sz="2400" i="1" spc="-1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400" i="1" spc="-180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500" i="1" spc="-180" dirty="0">
                <a:solidFill>
                  <a:srgbClr val="006FC0"/>
                </a:solidFill>
                <a:latin typeface="Symbol"/>
                <a:cs typeface="Symbol"/>
              </a:rPr>
              <a:t></a:t>
            </a:r>
            <a:endParaRPr sz="2500" dirty="0">
              <a:latin typeface="Symbol"/>
              <a:cs typeface="Symbol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873BBCCB-39EB-40D8-81FB-A96EF21B22AE}"/>
              </a:ext>
            </a:extLst>
          </p:cNvPr>
          <p:cNvSpPr txBox="1"/>
          <p:nvPr/>
        </p:nvSpPr>
        <p:spPr>
          <a:xfrm>
            <a:off x="457197" y="624890"/>
            <a:ext cx="8429625" cy="3956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1.1.6 </a:t>
            </a:r>
            <a:r>
              <a:rPr sz="2400" b="1" spc="-204" dirty="0" err="1">
                <a:solidFill>
                  <a:srgbClr val="FF0000"/>
                </a:solidFill>
                <a:latin typeface="Arial"/>
                <a:cs typeface="Arial"/>
              </a:rPr>
              <a:t>İş</a:t>
            </a: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9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40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FA530086-0BE7-4B73-A866-FB4428DFD1B9}"/>
              </a:ext>
            </a:extLst>
          </p:cNvPr>
          <p:cNvSpPr txBox="1"/>
          <p:nvPr/>
        </p:nvSpPr>
        <p:spPr>
          <a:xfrm>
            <a:off x="568693" y="2741396"/>
            <a:ext cx="4771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20" dirty="0">
                <a:latin typeface="Arial"/>
                <a:cs typeface="Arial"/>
              </a:rPr>
              <a:t>Güç </a:t>
            </a:r>
            <a:r>
              <a:rPr sz="1400" spc="-45" dirty="0">
                <a:latin typeface="Arial"/>
                <a:cs typeface="Arial"/>
              </a:rPr>
              <a:t>genellikle </a:t>
            </a:r>
            <a:r>
              <a:rPr sz="1400" spc="-40" dirty="0">
                <a:latin typeface="Arial"/>
                <a:cs typeface="Arial"/>
              </a:rPr>
              <a:t>joule/saniye </a:t>
            </a:r>
            <a:r>
              <a:rPr sz="1400" spc="-10" dirty="0">
                <a:latin typeface="Arial"/>
                <a:cs typeface="Arial"/>
              </a:rPr>
              <a:t>(watt) </a:t>
            </a:r>
            <a:r>
              <a:rPr sz="1400" spc="-80" dirty="0">
                <a:latin typeface="Arial"/>
                <a:cs typeface="Arial"/>
              </a:rPr>
              <a:t>veya </a:t>
            </a:r>
            <a:r>
              <a:rPr sz="1400" spc="-50" dirty="0">
                <a:latin typeface="Arial"/>
                <a:cs typeface="Arial"/>
              </a:rPr>
              <a:t>beygir </a:t>
            </a:r>
            <a:r>
              <a:rPr sz="1400" spc="-85" dirty="0">
                <a:latin typeface="Arial"/>
                <a:cs typeface="Arial"/>
              </a:rPr>
              <a:t>gücü </a:t>
            </a:r>
            <a:r>
              <a:rPr sz="1400" spc="-50" dirty="0">
                <a:latin typeface="Arial"/>
                <a:cs typeface="Arial"/>
              </a:rPr>
              <a:t>olarak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ölçülür.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F5EB0B2F-5FB1-4A38-9F84-6E6153F5987B}"/>
              </a:ext>
            </a:extLst>
          </p:cNvPr>
          <p:cNvSpPr txBox="1"/>
          <p:nvPr/>
        </p:nvSpPr>
        <p:spPr>
          <a:xfrm>
            <a:off x="4860559" y="3546306"/>
            <a:ext cx="3714750" cy="2571750"/>
          </a:xfrm>
          <a:prstGeom prst="rect">
            <a:avLst/>
          </a:prstGeom>
          <a:ln w="9525">
            <a:noFill/>
          </a:ln>
        </p:spPr>
        <p:txBody>
          <a:bodyPr vert="horz" wrap="square" lIns="0" tIns="298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sz="2000" spc="-100" dirty="0">
                <a:solidFill>
                  <a:srgbClr val="006FC0"/>
                </a:solidFill>
                <a:latin typeface="Arial"/>
                <a:cs typeface="Arial"/>
              </a:rPr>
              <a:t>Sabit </a:t>
            </a:r>
            <a:r>
              <a:rPr sz="2000" spc="-60" dirty="0">
                <a:solidFill>
                  <a:srgbClr val="006FC0"/>
                </a:solidFill>
                <a:latin typeface="Arial"/>
                <a:cs typeface="Arial"/>
              </a:rPr>
              <a:t>momente</a:t>
            </a:r>
            <a:r>
              <a:rPr sz="2000" spc="-114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006FC0"/>
                </a:solidFill>
                <a:latin typeface="Arial"/>
                <a:cs typeface="Arial"/>
              </a:rPr>
              <a:t>göre</a:t>
            </a:r>
            <a:endParaRPr sz="2000">
              <a:latin typeface="Arial"/>
              <a:cs typeface="Arial"/>
            </a:endParaRPr>
          </a:p>
          <a:p>
            <a:pPr marL="146685">
              <a:lnSpc>
                <a:spcPct val="100000"/>
              </a:lnSpc>
              <a:spcBef>
                <a:spcPts val="700"/>
              </a:spcBef>
            </a:pPr>
            <a:r>
              <a:rPr sz="2000" spc="-55" dirty="0">
                <a:solidFill>
                  <a:srgbClr val="006FC0"/>
                </a:solidFill>
                <a:latin typeface="Arial"/>
                <a:cs typeface="Arial"/>
              </a:rPr>
              <a:t>döner </a:t>
            </a:r>
            <a:r>
              <a:rPr sz="2000" spc="-75" dirty="0">
                <a:solidFill>
                  <a:srgbClr val="006FC0"/>
                </a:solidFill>
                <a:latin typeface="Arial"/>
                <a:cs typeface="Arial"/>
              </a:rPr>
              <a:t>hareket </a:t>
            </a:r>
            <a:r>
              <a:rPr sz="2000" spc="-50" dirty="0">
                <a:solidFill>
                  <a:srgbClr val="006FC0"/>
                </a:solidFill>
                <a:latin typeface="Arial"/>
                <a:cs typeface="Arial"/>
              </a:rPr>
              <a:t>için</a:t>
            </a:r>
            <a:r>
              <a:rPr sz="2000" spc="-19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6FC0"/>
                </a:solidFill>
                <a:latin typeface="Arial"/>
                <a:cs typeface="Arial"/>
              </a:rPr>
              <a:t>güç: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6DBD34D1-04E2-4F30-9362-DC35E3E61280}"/>
              </a:ext>
            </a:extLst>
          </p:cNvPr>
          <p:cNvSpPr txBox="1"/>
          <p:nvPr/>
        </p:nvSpPr>
        <p:spPr>
          <a:xfrm>
            <a:off x="750167" y="3546306"/>
            <a:ext cx="3714750" cy="2555875"/>
          </a:xfrm>
          <a:prstGeom prst="rect">
            <a:avLst/>
          </a:prstGeom>
          <a:ln w="9525">
            <a:noFill/>
          </a:ln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Sabit </a:t>
            </a:r>
            <a:r>
              <a:rPr sz="2000" spc="-80" dirty="0">
                <a:solidFill>
                  <a:srgbClr val="FF0000"/>
                </a:solidFill>
                <a:latin typeface="Arial"/>
                <a:cs typeface="Arial"/>
              </a:rPr>
              <a:t>kuvvete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FF0000"/>
                </a:solidFill>
                <a:latin typeface="Arial"/>
                <a:cs typeface="Arial"/>
              </a:rPr>
              <a:t>göre</a:t>
            </a:r>
            <a:endParaRPr sz="2000" dirty="0">
              <a:latin typeface="Arial"/>
              <a:cs typeface="Arial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2000" spc="-90" dirty="0">
                <a:solidFill>
                  <a:srgbClr val="FF0000"/>
                </a:solidFill>
                <a:latin typeface="Arial"/>
                <a:cs typeface="Arial"/>
              </a:rPr>
              <a:t>doğrusal </a:t>
            </a:r>
            <a:r>
              <a:rPr sz="2000" spc="-75" dirty="0">
                <a:solidFill>
                  <a:srgbClr val="FF0000"/>
                </a:solidFill>
                <a:latin typeface="Arial"/>
                <a:cs typeface="Arial"/>
              </a:rPr>
              <a:t>hareket </a:t>
            </a:r>
            <a:r>
              <a:rPr sz="2000" spc="-45" dirty="0">
                <a:solidFill>
                  <a:srgbClr val="FF0000"/>
                </a:solidFill>
                <a:latin typeface="Arial"/>
                <a:cs typeface="Arial"/>
              </a:rPr>
              <a:t>için</a:t>
            </a:r>
            <a:r>
              <a:rPr sz="2000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güç: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7872907D-DBA1-4776-A983-3A154DA7C005}"/>
              </a:ext>
            </a:extLst>
          </p:cNvPr>
          <p:cNvSpPr/>
          <p:nvPr/>
        </p:nvSpPr>
        <p:spPr>
          <a:xfrm>
            <a:off x="867274" y="4507630"/>
            <a:ext cx="2857500" cy="1285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7FD6D8C8-6F42-4799-8878-7A3BF2F08288}"/>
              </a:ext>
            </a:extLst>
          </p:cNvPr>
          <p:cNvSpPr/>
          <p:nvPr/>
        </p:nvSpPr>
        <p:spPr>
          <a:xfrm>
            <a:off x="4977781" y="4502629"/>
            <a:ext cx="2817875" cy="1285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11">
            <a:extLst>
              <a:ext uri="{FF2B5EF4-FFF2-40B4-BE49-F238E27FC236}">
                <a16:creationId xmlns:a16="http://schemas.microsoft.com/office/drawing/2014/main" id="{BB1CD2C1-A453-4B5F-BC85-53DA7D6FA2CD}"/>
              </a:ext>
            </a:extLst>
          </p:cNvPr>
          <p:cNvGrpSpPr/>
          <p:nvPr/>
        </p:nvGrpSpPr>
        <p:grpSpPr>
          <a:xfrm>
            <a:off x="752475" y="1971611"/>
            <a:ext cx="973455" cy="676275"/>
            <a:chOff x="752475" y="1971611"/>
            <a:chExt cx="973455" cy="676275"/>
          </a:xfrm>
        </p:grpSpPr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F077E2C-B0BA-4AC7-B773-0B70F46C4A65}"/>
                </a:ext>
              </a:extLst>
            </p:cNvPr>
            <p:cNvSpPr/>
            <p:nvPr/>
          </p:nvSpPr>
          <p:spPr>
            <a:xfrm>
              <a:off x="762000" y="1981199"/>
              <a:ext cx="954087" cy="6572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303A0503-8068-48FD-ABB7-29C6885A7751}"/>
                </a:ext>
              </a:extLst>
            </p:cNvPr>
            <p:cNvSpPr/>
            <p:nvPr/>
          </p:nvSpPr>
          <p:spPr>
            <a:xfrm>
              <a:off x="757237" y="1976373"/>
              <a:ext cx="963930" cy="666750"/>
            </a:xfrm>
            <a:custGeom>
              <a:avLst/>
              <a:gdLst/>
              <a:ahLst/>
              <a:cxnLst/>
              <a:rect l="l" t="t" r="r" b="b"/>
              <a:pathLst>
                <a:path w="963930" h="666750">
                  <a:moveTo>
                    <a:pt x="0" y="666750"/>
                  </a:moveTo>
                  <a:lnTo>
                    <a:pt x="963612" y="666750"/>
                  </a:lnTo>
                  <a:lnTo>
                    <a:pt x="963612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2518609B-25CB-4BB2-B5CB-9191A9B10762}"/>
              </a:ext>
            </a:extLst>
          </p:cNvPr>
          <p:cNvSpPr txBox="1"/>
          <p:nvPr/>
        </p:nvSpPr>
        <p:spPr>
          <a:xfrm>
            <a:off x="535940" y="927405"/>
            <a:ext cx="5483860" cy="83099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1.1.7 </a:t>
            </a:r>
            <a:r>
              <a:rPr sz="2400" b="1" spc="-290" dirty="0">
                <a:solidFill>
                  <a:srgbClr val="FF0000"/>
                </a:solidFill>
                <a:latin typeface="Arial"/>
                <a:cs typeface="Arial"/>
              </a:rPr>
              <a:t>Güç</a:t>
            </a:r>
            <a:r>
              <a:rPr sz="2400" b="1" spc="-1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3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Arial" panose="020B0604020202020204" pitchFamily="34" charset="0"/>
              <a:buChar char="•"/>
            </a:pPr>
            <a:r>
              <a:rPr sz="2000" spc="-140" dirty="0">
                <a:latin typeface="Arial"/>
                <a:cs typeface="Arial"/>
              </a:rPr>
              <a:t>Güç, </a:t>
            </a:r>
            <a:r>
              <a:rPr sz="2000" spc="-20" dirty="0">
                <a:latin typeface="Arial"/>
                <a:cs typeface="Arial"/>
              </a:rPr>
              <a:t>birim </a:t>
            </a:r>
            <a:r>
              <a:rPr sz="2000" spc="-125" dirty="0">
                <a:latin typeface="Arial"/>
                <a:cs typeface="Arial"/>
              </a:rPr>
              <a:t>zamanda </a:t>
            </a:r>
            <a:r>
              <a:rPr sz="2000" spc="-85" dirty="0">
                <a:latin typeface="Arial"/>
                <a:cs typeface="Arial"/>
              </a:rPr>
              <a:t>yapılan </a:t>
            </a:r>
            <a:r>
              <a:rPr sz="2000" spc="-10" dirty="0">
                <a:latin typeface="Arial"/>
                <a:cs typeface="Arial"/>
              </a:rPr>
              <a:t>iştir </a:t>
            </a:r>
            <a:r>
              <a:rPr sz="2000" spc="-105" dirty="0">
                <a:latin typeface="Arial"/>
                <a:cs typeface="Arial"/>
              </a:rPr>
              <a:t>ve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denklemi: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80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B9C1B1AD-1699-43B4-BFB7-F2D2AA5C42B0}"/>
              </a:ext>
            </a:extLst>
          </p:cNvPr>
          <p:cNvSpPr/>
          <p:nvPr/>
        </p:nvSpPr>
        <p:spPr>
          <a:xfrm>
            <a:off x="609600" y="1142936"/>
            <a:ext cx="8102600" cy="4558030"/>
          </a:xfrm>
          <a:custGeom>
            <a:avLst/>
            <a:gdLst/>
            <a:ahLst/>
            <a:cxnLst/>
            <a:rect l="l" t="t" r="r" b="b"/>
            <a:pathLst>
              <a:path w="8102600" h="4558030">
                <a:moveTo>
                  <a:pt x="0" y="4557776"/>
                </a:moveTo>
                <a:lnTo>
                  <a:pt x="8102600" y="4557776"/>
                </a:lnTo>
                <a:lnTo>
                  <a:pt x="8102600" y="0"/>
                </a:lnTo>
                <a:lnTo>
                  <a:pt x="0" y="0"/>
                </a:lnTo>
                <a:lnTo>
                  <a:pt x="0" y="4557776"/>
                </a:lnTo>
                <a:close/>
              </a:path>
            </a:pathLst>
          </a:custGeom>
          <a:ln w="952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22ED3CC8-A3BC-491E-884A-73474B25A3BC}"/>
              </a:ext>
            </a:extLst>
          </p:cNvPr>
          <p:cNvSpPr txBox="1"/>
          <p:nvPr/>
        </p:nvSpPr>
        <p:spPr>
          <a:xfrm>
            <a:off x="575821" y="1781033"/>
            <a:ext cx="8379460" cy="125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000" spc="-65" dirty="0">
                <a:latin typeface="Arial"/>
                <a:cs typeface="Arial"/>
              </a:rPr>
              <a:t>Elektrik </a:t>
            </a:r>
            <a:r>
              <a:rPr sz="2000" spc="-75" dirty="0">
                <a:latin typeface="Arial"/>
                <a:cs typeface="Arial"/>
              </a:rPr>
              <a:t>makinaları </a:t>
            </a:r>
            <a:r>
              <a:rPr sz="2000" spc="-95" dirty="0">
                <a:latin typeface="Arial"/>
                <a:cs typeface="Arial"/>
              </a:rPr>
              <a:t>konusunda </a:t>
            </a:r>
            <a:r>
              <a:rPr sz="2000" spc="-90" dirty="0" err="1">
                <a:latin typeface="Arial"/>
                <a:cs typeface="Arial"/>
              </a:rPr>
              <a:t>yapılan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00" dirty="0" err="1">
                <a:latin typeface="Arial"/>
                <a:cs typeface="Arial"/>
              </a:rPr>
              <a:t>çalışmalarda</a:t>
            </a:r>
            <a:r>
              <a:rPr lang="tr-TR" sz="2000" spc="-100" dirty="0">
                <a:latin typeface="Arial"/>
                <a:cs typeface="Arial"/>
              </a:rPr>
              <a:t> </a:t>
            </a:r>
            <a:r>
              <a:rPr lang="tr-TR" sz="2000" spc="-65" dirty="0">
                <a:latin typeface="Arial"/>
                <a:cs typeface="Arial"/>
              </a:rPr>
              <a:t>denklemi </a:t>
            </a:r>
            <a:r>
              <a:rPr lang="tr-TR" sz="2000" spc="-100" dirty="0">
                <a:latin typeface="Arial"/>
                <a:cs typeface="Arial"/>
              </a:rPr>
              <a:t>çok </a:t>
            </a:r>
            <a:r>
              <a:rPr lang="tr-TR" sz="2000" spc="-40" dirty="0">
                <a:latin typeface="Arial"/>
                <a:cs typeface="Arial"/>
              </a:rPr>
              <a:t>önemlidir. </a:t>
            </a:r>
            <a:r>
              <a:rPr lang="tr-TR" sz="2000" spc="-135" dirty="0">
                <a:latin typeface="Arial"/>
                <a:cs typeface="Arial"/>
              </a:rPr>
              <a:t>Çünkü </a:t>
            </a:r>
            <a:r>
              <a:rPr lang="tr-TR" sz="2000" spc="-60" dirty="0">
                <a:latin typeface="Arial"/>
                <a:cs typeface="Arial"/>
              </a:rPr>
              <a:t>bu </a:t>
            </a:r>
            <a:r>
              <a:rPr lang="tr-TR" sz="2000" spc="-75" dirty="0">
                <a:latin typeface="Arial"/>
                <a:cs typeface="Arial"/>
              </a:rPr>
              <a:t>denklem, </a:t>
            </a:r>
            <a:r>
              <a:rPr lang="tr-TR" sz="2000" spc="-10" dirty="0">
                <a:latin typeface="Arial"/>
                <a:cs typeface="Arial"/>
              </a:rPr>
              <a:t>motor </a:t>
            </a:r>
            <a:r>
              <a:rPr lang="tr-TR" sz="2000" spc="-120" dirty="0">
                <a:latin typeface="Arial"/>
                <a:cs typeface="Arial"/>
              </a:rPr>
              <a:t>veya </a:t>
            </a:r>
            <a:r>
              <a:rPr lang="tr-TR" sz="2000" spc="-55" dirty="0" err="1">
                <a:latin typeface="Arial"/>
                <a:cs typeface="Arial"/>
              </a:rPr>
              <a:t>generatör</a:t>
            </a:r>
            <a:r>
              <a:rPr lang="tr-TR" sz="2000" spc="-55" dirty="0">
                <a:latin typeface="Arial"/>
                <a:cs typeface="Arial"/>
              </a:rPr>
              <a:t> </a:t>
            </a:r>
            <a:r>
              <a:rPr lang="tr-TR" sz="2000" spc="-35" dirty="0">
                <a:latin typeface="Arial"/>
                <a:cs typeface="Arial"/>
              </a:rPr>
              <a:t>miline  </a:t>
            </a:r>
            <a:r>
              <a:rPr lang="tr-TR" sz="2000" spc="-95" dirty="0">
                <a:latin typeface="Arial"/>
                <a:cs typeface="Arial"/>
              </a:rPr>
              <a:t>bağlı </a:t>
            </a:r>
            <a:r>
              <a:rPr lang="tr-TR" sz="2000" spc="-85" dirty="0">
                <a:latin typeface="Arial"/>
                <a:cs typeface="Arial"/>
              </a:rPr>
              <a:t>mekanik </a:t>
            </a:r>
            <a:r>
              <a:rPr lang="tr-TR" sz="2000" spc="-114" dirty="0">
                <a:latin typeface="Arial"/>
                <a:cs typeface="Arial"/>
              </a:rPr>
              <a:t>gücü</a:t>
            </a:r>
            <a:r>
              <a:rPr lang="tr-TR" sz="2000" spc="-180" dirty="0">
                <a:latin typeface="Arial"/>
                <a:cs typeface="Arial"/>
              </a:rPr>
              <a:t> </a:t>
            </a:r>
            <a:r>
              <a:rPr lang="tr-TR" sz="2000" spc="-50" dirty="0">
                <a:latin typeface="Arial"/>
                <a:cs typeface="Arial"/>
              </a:rPr>
              <a:t>tanımlar.</a:t>
            </a:r>
            <a:endParaRPr lang="tr-TR" sz="20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021B5255-FD82-41FF-9110-8FEDFD3A5049}"/>
              </a:ext>
            </a:extLst>
          </p:cNvPr>
          <p:cNvSpPr txBox="1"/>
          <p:nvPr/>
        </p:nvSpPr>
        <p:spPr>
          <a:xfrm>
            <a:off x="575821" y="2876117"/>
            <a:ext cx="794639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000" spc="-170" dirty="0" err="1">
                <a:latin typeface="Arial"/>
                <a:cs typeface="Arial"/>
              </a:rPr>
              <a:t>Güç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watt, </a:t>
            </a:r>
            <a:r>
              <a:rPr sz="2000" spc="-45" dirty="0">
                <a:latin typeface="Arial"/>
                <a:cs typeface="Arial"/>
              </a:rPr>
              <a:t>moment </a:t>
            </a:r>
            <a:r>
              <a:rPr sz="2000" spc="-40" dirty="0">
                <a:latin typeface="Arial"/>
                <a:cs typeface="Arial"/>
              </a:rPr>
              <a:t>newton-metre, </a:t>
            </a:r>
            <a:r>
              <a:rPr sz="2000" spc="-125" dirty="0">
                <a:latin typeface="Arial"/>
                <a:cs typeface="Arial"/>
              </a:rPr>
              <a:t>hız </a:t>
            </a:r>
            <a:r>
              <a:rPr sz="2000" spc="-75" dirty="0">
                <a:latin typeface="Arial"/>
                <a:cs typeface="Arial"/>
              </a:rPr>
              <a:t>radyan/saniye olarak  </a:t>
            </a:r>
            <a:r>
              <a:rPr sz="2000" spc="-50" dirty="0">
                <a:latin typeface="Arial"/>
                <a:cs typeface="Arial"/>
              </a:rPr>
              <a:t>ölçülürse/verilirse, </a:t>
            </a:r>
            <a:r>
              <a:rPr sz="2000" spc="-60" dirty="0">
                <a:latin typeface="Arial"/>
                <a:cs typeface="Arial"/>
              </a:rPr>
              <a:t>bu </a:t>
            </a:r>
            <a:r>
              <a:rPr sz="2000" spc="-80" dirty="0">
                <a:latin typeface="Arial"/>
                <a:cs typeface="Arial"/>
              </a:rPr>
              <a:t>denklem </a:t>
            </a:r>
            <a:r>
              <a:rPr sz="2000" spc="-35" dirty="0">
                <a:latin typeface="Arial"/>
                <a:cs typeface="Arial"/>
              </a:rPr>
              <a:t>ile </a:t>
            </a:r>
            <a:r>
              <a:rPr sz="2000" spc="-114" dirty="0">
                <a:latin typeface="Arial"/>
                <a:cs typeface="Arial"/>
              </a:rPr>
              <a:t>güç, </a:t>
            </a:r>
            <a:r>
              <a:rPr sz="2000" spc="-50" dirty="0">
                <a:latin typeface="Arial"/>
                <a:cs typeface="Arial"/>
              </a:rPr>
              <a:t>moment </a:t>
            </a:r>
            <a:r>
              <a:rPr sz="2000" spc="-110" dirty="0">
                <a:latin typeface="Arial"/>
                <a:cs typeface="Arial"/>
              </a:rPr>
              <a:t>ve </a:t>
            </a:r>
            <a:r>
              <a:rPr sz="2000" spc="-125" dirty="0">
                <a:latin typeface="Arial"/>
                <a:cs typeface="Arial"/>
              </a:rPr>
              <a:t>hız </a:t>
            </a:r>
            <a:r>
              <a:rPr sz="2000" spc="-100" dirty="0">
                <a:latin typeface="Arial"/>
                <a:cs typeface="Arial"/>
              </a:rPr>
              <a:t>arasındaki </a:t>
            </a:r>
            <a:r>
              <a:rPr sz="2000" spc="-40" dirty="0">
                <a:latin typeface="Arial"/>
                <a:cs typeface="Arial"/>
              </a:rPr>
              <a:t>ilişki </a:t>
            </a:r>
            <a:r>
              <a:rPr sz="2000" spc="-70" dirty="0">
                <a:latin typeface="Arial"/>
                <a:cs typeface="Arial"/>
              </a:rPr>
              <a:t>doğru 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80" dirty="0">
                <a:latin typeface="Arial"/>
                <a:cs typeface="Arial"/>
              </a:rPr>
              <a:t>tanımlanmış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olur.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5" name="object 8">
            <a:extLst>
              <a:ext uri="{FF2B5EF4-FFF2-40B4-BE49-F238E27FC236}">
                <a16:creationId xmlns:a16="http://schemas.microsoft.com/office/drawing/2014/main" id="{D2F0A674-A741-4581-B73C-E7570C328B6A}"/>
              </a:ext>
            </a:extLst>
          </p:cNvPr>
          <p:cNvGrpSpPr/>
          <p:nvPr/>
        </p:nvGrpSpPr>
        <p:grpSpPr>
          <a:xfrm>
            <a:off x="2895600" y="392729"/>
            <a:ext cx="2837180" cy="1304925"/>
            <a:chOff x="828675" y="1819211"/>
            <a:chExt cx="2837180" cy="1304925"/>
          </a:xfrm>
        </p:grpSpPr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AC1B7C13-F759-43FB-9B9E-996BAA6FBD73}"/>
                </a:ext>
              </a:extLst>
            </p:cNvPr>
            <p:cNvSpPr/>
            <p:nvPr/>
          </p:nvSpPr>
          <p:spPr>
            <a:xfrm>
              <a:off x="838200" y="1828799"/>
              <a:ext cx="2817749" cy="1285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0">
              <a:extLst>
                <a:ext uri="{FF2B5EF4-FFF2-40B4-BE49-F238E27FC236}">
                  <a16:creationId xmlns:a16="http://schemas.microsoft.com/office/drawing/2014/main" id="{95A83D03-5CB6-4E18-ABF6-E7C8FEF84ECF}"/>
                </a:ext>
              </a:extLst>
            </p:cNvPr>
            <p:cNvSpPr/>
            <p:nvPr/>
          </p:nvSpPr>
          <p:spPr>
            <a:xfrm>
              <a:off x="833437" y="1823973"/>
              <a:ext cx="2827655" cy="1295400"/>
            </a:xfrm>
            <a:custGeom>
              <a:avLst/>
              <a:gdLst/>
              <a:ahLst/>
              <a:cxnLst/>
              <a:rect l="l" t="t" r="r" b="b"/>
              <a:pathLst>
                <a:path w="2827654" h="1295400">
                  <a:moveTo>
                    <a:pt x="0" y="1295400"/>
                  </a:moveTo>
                  <a:lnTo>
                    <a:pt x="2827401" y="1295400"/>
                  </a:lnTo>
                  <a:lnTo>
                    <a:pt x="2827401" y="0"/>
                  </a:lnTo>
                  <a:lnTo>
                    <a:pt x="0" y="0"/>
                  </a:lnTo>
                  <a:lnTo>
                    <a:pt x="0" y="1295400"/>
                  </a:lnTo>
                  <a:close/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Resim 8">
            <a:extLst>
              <a:ext uri="{FF2B5EF4-FFF2-40B4-BE49-F238E27FC236}">
                <a16:creationId xmlns:a16="http://schemas.microsoft.com/office/drawing/2014/main" id="{A1E7C829-A230-496F-9B1F-F347B848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2" y="3962997"/>
            <a:ext cx="8467889" cy="23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6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EB56EF7A-0AA1-4B8C-8AD4-79AF5A751CA5}"/>
              </a:ext>
            </a:extLst>
          </p:cNvPr>
          <p:cNvSpPr txBox="1"/>
          <p:nvPr/>
        </p:nvSpPr>
        <p:spPr>
          <a:xfrm>
            <a:off x="497840" y="1007110"/>
            <a:ext cx="7620634" cy="47085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675"/>
              </a:spcBef>
            </a:pPr>
            <a:r>
              <a:rPr sz="2400" b="1" spc="-345" dirty="0">
                <a:solidFill>
                  <a:srgbClr val="FF0000"/>
                </a:solidFill>
                <a:latin typeface="Arial"/>
                <a:cs typeface="Arial"/>
              </a:rPr>
              <a:t>PROBLEMLER</a:t>
            </a:r>
            <a:endParaRPr sz="2400" dirty="0">
              <a:latin typeface="Arial"/>
              <a:cs typeface="Arial"/>
            </a:endParaRPr>
          </a:p>
          <a:p>
            <a:pPr marL="393700" marR="333375" indent="-342900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AutoNum type="arabicPeriod"/>
              <a:tabLst>
                <a:tab pos="347980" algn="l"/>
              </a:tabLst>
            </a:pPr>
            <a:r>
              <a:rPr sz="2400" spc="-125" dirty="0">
                <a:latin typeface="Arial"/>
                <a:cs typeface="Arial"/>
              </a:rPr>
              <a:t>3000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30" dirty="0">
                <a:latin typeface="Arial"/>
                <a:cs typeface="Arial"/>
              </a:rPr>
              <a:t>d/d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dönen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motorun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açısal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hızını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rad/s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olarak  </a:t>
            </a:r>
            <a:r>
              <a:rPr sz="2400" spc="-110" dirty="0">
                <a:latin typeface="Arial"/>
                <a:cs typeface="Arial"/>
              </a:rPr>
              <a:t>bulunuz?</a:t>
            </a:r>
            <a:endParaRPr sz="24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80"/>
              </a:spcBef>
            </a:pPr>
            <a:r>
              <a:rPr sz="2400" spc="-215" dirty="0">
                <a:solidFill>
                  <a:srgbClr val="FF0000"/>
                </a:solidFill>
                <a:latin typeface="Arial"/>
                <a:cs typeface="Arial"/>
              </a:rPr>
              <a:t>ÇÖZÜM: 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baseline="-20833" dirty="0">
                <a:latin typeface="Arial"/>
                <a:cs typeface="Arial"/>
              </a:rPr>
              <a:t>m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30" dirty="0">
                <a:latin typeface="Arial"/>
                <a:cs typeface="Arial"/>
              </a:rPr>
              <a:t>n</a:t>
            </a:r>
            <a:r>
              <a:rPr sz="2400" spc="-44" baseline="-20833" dirty="0">
                <a:latin typeface="Arial"/>
                <a:cs typeface="Arial"/>
              </a:rPr>
              <a:t>m</a:t>
            </a:r>
            <a:r>
              <a:rPr sz="2400" spc="-30" dirty="0">
                <a:latin typeface="Arial"/>
                <a:cs typeface="Arial"/>
              </a:rPr>
              <a:t>/60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70" dirty="0">
                <a:latin typeface="Arial"/>
                <a:cs typeface="Arial"/>
              </a:rPr>
              <a:t>3000/60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120" dirty="0">
                <a:latin typeface="Arial"/>
                <a:cs typeface="Arial"/>
              </a:rPr>
              <a:t>50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d/s</a:t>
            </a:r>
            <a:endParaRPr sz="2400" dirty="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600"/>
              </a:spcBef>
            </a:pPr>
            <a:r>
              <a:rPr sz="2400" spc="-50" dirty="0">
                <a:latin typeface="Symbol"/>
                <a:cs typeface="Symbol"/>
              </a:rPr>
              <a:t></a:t>
            </a:r>
            <a:r>
              <a:rPr sz="2400" spc="-75" baseline="-20833" dirty="0">
                <a:latin typeface="Arial"/>
                <a:cs typeface="Arial"/>
              </a:rPr>
              <a:t>m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35" dirty="0">
                <a:latin typeface="Arial"/>
                <a:cs typeface="Arial"/>
              </a:rPr>
              <a:t>2</a:t>
            </a:r>
            <a:r>
              <a:rPr sz="2400" spc="-35" dirty="0">
                <a:latin typeface="Symbol"/>
                <a:cs typeface="Symbol"/>
              </a:rPr>
              <a:t></a:t>
            </a:r>
            <a:r>
              <a:rPr sz="2400" spc="-35" dirty="0">
                <a:latin typeface="Arial"/>
                <a:cs typeface="Arial"/>
              </a:rPr>
              <a:t>f</a:t>
            </a:r>
            <a:r>
              <a:rPr sz="2400" spc="-52" baseline="-20833" dirty="0">
                <a:latin typeface="Arial"/>
                <a:cs typeface="Arial"/>
              </a:rPr>
              <a:t>m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95" dirty="0">
                <a:latin typeface="Arial"/>
                <a:cs typeface="Arial"/>
              </a:rPr>
              <a:t>2</a:t>
            </a:r>
            <a:r>
              <a:rPr sz="2400" spc="-95" dirty="0">
                <a:latin typeface="Symbol"/>
                <a:cs typeface="Symbol"/>
              </a:rPr>
              <a:t></a:t>
            </a:r>
            <a:r>
              <a:rPr sz="2400" spc="-95" dirty="0">
                <a:latin typeface="Arial"/>
                <a:cs typeface="Arial"/>
              </a:rPr>
              <a:t>50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114" dirty="0">
                <a:latin typeface="Arial"/>
                <a:cs typeface="Arial"/>
              </a:rPr>
              <a:t>314.16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rad/s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 dirty="0">
              <a:latin typeface="Arial"/>
              <a:cs typeface="Arial"/>
            </a:endParaRPr>
          </a:p>
          <a:p>
            <a:pPr marL="393700" marR="43180" indent="-342900">
              <a:lnSpc>
                <a:spcPct val="100000"/>
              </a:lnSpc>
              <a:buClr>
                <a:srgbClr val="FF0000"/>
              </a:buClr>
              <a:buAutoNum type="arabicPeriod" startAt="2"/>
              <a:tabLst>
                <a:tab pos="347980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10" dirty="0">
                <a:latin typeface="Arial"/>
                <a:cs typeface="Arial"/>
              </a:rPr>
              <a:t>motor </a:t>
            </a:r>
            <a:r>
              <a:rPr sz="2400" spc="-120" dirty="0">
                <a:latin typeface="Arial"/>
                <a:cs typeface="Arial"/>
              </a:rPr>
              <a:t>60 </a:t>
            </a:r>
            <a:r>
              <a:rPr sz="2400" spc="-135" dirty="0">
                <a:latin typeface="Arial"/>
                <a:cs typeface="Arial"/>
              </a:rPr>
              <a:t>Nm </a:t>
            </a:r>
            <a:r>
              <a:rPr sz="2400" spc="-85" dirty="0">
                <a:latin typeface="Arial"/>
                <a:cs typeface="Arial"/>
              </a:rPr>
              <a:t>yükle </a:t>
            </a:r>
            <a:r>
              <a:rPr sz="2400" spc="-125" dirty="0">
                <a:latin typeface="Arial"/>
                <a:cs typeface="Arial"/>
              </a:rPr>
              <a:t>1800 </a:t>
            </a:r>
            <a:r>
              <a:rPr sz="2400" spc="30" dirty="0">
                <a:latin typeface="Arial"/>
                <a:cs typeface="Arial"/>
              </a:rPr>
              <a:t>d/d</a:t>
            </a:r>
            <a:r>
              <a:rPr sz="2400" spc="-46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hızla </a:t>
            </a:r>
            <a:r>
              <a:rPr sz="2400" spc="-60" dirty="0">
                <a:latin typeface="Arial"/>
                <a:cs typeface="Arial"/>
              </a:rPr>
              <a:t>dönmektedir. </a:t>
            </a:r>
            <a:r>
              <a:rPr sz="2400" spc="15" dirty="0">
                <a:latin typeface="Arial"/>
                <a:cs typeface="Arial"/>
              </a:rPr>
              <a:t>Motor  </a:t>
            </a:r>
            <a:r>
              <a:rPr sz="2400" spc="-114" dirty="0">
                <a:latin typeface="Arial"/>
                <a:cs typeface="Arial"/>
              </a:rPr>
              <a:t>gücünü </a:t>
            </a:r>
            <a:r>
              <a:rPr sz="2400" spc="15" dirty="0">
                <a:latin typeface="Arial"/>
                <a:cs typeface="Arial"/>
              </a:rPr>
              <a:t>watt </a:t>
            </a:r>
            <a:r>
              <a:rPr sz="2400" spc="-130" dirty="0">
                <a:latin typeface="Arial"/>
                <a:cs typeface="Arial"/>
              </a:rPr>
              <a:t>ve </a:t>
            </a:r>
            <a:r>
              <a:rPr sz="2400" spc="-85" dirty="0">
                <a:latin typeface="Arial"/>
                <a:cs typeface="Arial"/>
              </a:rPr>
              <a:t>beygir </a:t>
            </a:r>
            <a:r>
              <a:rPr sz="2400" spc="-135" dirty="0">
                <a:latin typeface="Arial"/>
                <a:cs typeface="Arial"/>
              </a:rPr>
              <a:t>gücü </a:t>
            </a:r>
            <a:r>
              <a:rPr sz="2400" spc="-90" dirty="0">
                <a:latin typeface="Arial"/>
                <a:cs typeface="Arial"/>
              </a:rPr>
              <a:t>olarak</a:t>
            </a:r>
            <a:r>
              <a:rPr sz="2400" spc="-37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bulunuz.</a:t>
            </a:r>
            <a:endParaRPr sz="24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80"/>
              </a:spcBef>
            </a:pPr>
            <a:r>
              <a:rPr sz="2400" spc="-215" dirty="0">
                <a:solidFill>
                  <a:srgbClr val="FF0000"/>
                </a:solidFill>
                <a:latin typeface="Arial"/>
                <a:cs typeface="Arial"/>
              </a:rPr>
              <a:t>ÇÖZÜM:</a:t>
            </a:r>
            <a:endParaRPr sz="2400" dirty="0">
              <a:latin typeface="Arial"/>
              <a:cs typeface="Arial"/>
            </a:endParaRPr>
          </a:p>
          <a:p>
            <a:pPr marL="393700" marR="123825">
              <a:lnSpc>
                <a:spcPts val="3429"/>
              </a:lnSpc>
              <a:spcBef>
                <a:spcPts val="254"/>
              </a:spcBef>
            </a:pPr>
            <a:r>
              <a:rPr sz="2400" i="1" spc="-225" dirty="0">
                <a:latin typeface="Arial"/>
                <a:cs typeface="Arial"/>
              </a:rPr>
              <a:t>P</a:t>
            </a:r>
            <a:r>
              <a:rPr sz="2400" i="1" spc="-337" baseline="-20833" dirty="0">
                <a:latin typeface="Arial"/>
                <a:cs typeface="Arial"/>
              </a:rPr>
              <a:t>1 </a:t>
            </a:r>
            <a:r>
              <a:rPr sz="2400" i="1" spc="-210" dirty="0">
                <a:latin typeface="Arial"/>
                <a:cs typeface="Arial"/>
              </a:rPr>
              <a:t>= </a:t>
            </a:r>
            <a:r>
              <a:rPr sz="2400" i="1" spc="-300" dirty="0">
                <a:latin typeface="Arial"/>
                <a:cs typeface="Arial"/>
              </a:rPr>
              <a:t>T </a:t>
            </a:r>
            <a:r>
              <a:rPr sz="2500" i="1" spc="-90" dirty="0">
                <a:latin typeface="Symbol"/>
                <a:cs typeface="Symbol"/>
              </a:rPr>
              <a:t></a:t>
            </a:r>
            <a:r>
              <a:rPr sz="2400" i="1" spc="-135" baseline="-20833" dirty="0">
                <a:latin typeface="Arial"/>
                <a:cs typeface="Arial"/>
              </a:rPr>
              <a:t>m </a:t>
            </a:r>
            <a:r>
              <a:rPr sz="2400" i="1" spc="-210" dirty="0">
                <a:latin typeface="Arial"/>
                <a:cs typeface="Arial"/>
              </a:rPr>
              <a:t>= </a:t>
            </a:r>
            <a:r>
              <a:rPr sz="2400" i="1" spc="-114" dirty="0">
                <a:latin typeface="Arial"/>
                <a:cs typeface="Arial"/>
              </a:rPr>
              <a:t>T(n</a:t>
            </a:r>
            <a:r>
              <a:rPr sz="2400" i="1" spc="-172" baseline="-20833" dirty="0">
                <a:latin typeface="Arial"/>
                <a:cs typeface="Arial"/>
              </a:rPr>
              <a:t>m</a:t>
            </a:r>
            <a:r>
              <a:rPr sz="2400" i="1" spc="-114" dirty="0">
                <a:latin typeface="Arial"/>
                <a:cs typeface="Arial"/>
              </a:rPr>
              <a:t>.2</a:t>
            </a:r>
            <a:r>
              <a:rPr sz="2500" i="1" spc="-114" dirty="0">
                <a:latin typeface="Symbol"/>
                <a:cs typeface="Symbol"/>
              </a:rPr>
              <a:t></a:t>
            </a:r>
            <a:r>
              <a:rPr sz="2500" i="1" spc="-114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Arial"/>
                <a:cs typeface="Arial"/>
              </a:rPr>
              <a:t>/60</a:t>
            </a:r>
            <a:r>
              <a:rPr sz="2400" spc="-15" dirty="0">
                <a:latin typeface="Arial"/>
                <a:cs typeface="Arial"/>
              </a:rPr>
              <a:t>)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40" dirty="0">
                <a:latin typeface="Arial"/>
                <a:cs typeface="Arial"/>
              </a:rPr>
              <a:t>60(</a:t>
            </a:r>
            <a:r>
              <a:rPr sz="2400" spc="-40" dirty="0">
                <a:latin typeface="Symbol"/>
                <a:cs typeface="Symbol"/>
              </a:rPr>
              <a:t></a:t>
            </a:r>
            <a:r>
              <a:rPr sz="2400" spc="-40" dirty="0">
                <a:latin typeface="Arial"/>
                <a:cs typeface="Arial"/>
              </a:rPr>
              <a:t>.2</a:t>
            </a:r>
            <a:r>
              <a:rPr sz="2400" spc="-40" dirty="0">
                <a:latin typeface="Symbol"/>
                <a:cs typeface="Symbol"/>
              </a:rPr>
              <a:t></a:t>
            </a:r>
            <a:r>
              <a:rPr sz="2400" spc="-40" dirty="0">
                <a:latin typeface="Arial"/>
                <a:cs typeface="Arial"/>
              </a:rPr>
              <a:t>)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120" dirty="0">
                <a:latin typeface="Arial"/>
                <a:cs typeface="Arial"/>
              </a:rPr>
              <a:t>11309.733 </a:t>
            </a:r>
            <a:r>
              <a:rPr sz="2400" spc="-135" dirty="0">
                <a:latin typeface="Arial"/>
                <a:cs typeface="Arial"/>
              </a:rPr>
              <a:t>W  </a:t>
            </a:r>
            <a:r>
              <a:rPr sz="2400" spc="-225" dirty="0">
                <a:latin typeface="Arial"/>
                <a:cs typeface="Arial"/>
              </a:rPr>
              <a:t>P</a:t>
            </a:r>
            <a:r>
              <a:rPr sz="2400" spc="-337" baseline="-20833" dirty="0">
                <a:latin typeface="Arial"/>
                <a:cs typeface="Arial"/>
              </a:rPr>
              <a:t>2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95" dirty="0">
                <a:latin typeface="Arial"/>
                <a:cs typeface="Arial"/>
              </a:rPr>
              <a:t>P</a:t>
            </a:r>
            <a:r>
              <a:rPr sz="2400" spc="-142" baseline="-20833" dirty="0">
                <a:latin typeface="Arial"/>
                <a:cs typeface="Arial"/>
              </a:rPr>
              <a:t>1</a:t>
            </a:r>
            <a:r>
              <a:rPr sz="2400" spc="-95" dirty="0">
                <a:latin typeface="Arial"/>
                <a:cs typeface="Arial"/>
              </a:rPr>
              <a:t>/746 </a:t>
            </a:r>
            <a:r>
              <a:rPr sz="2400" spc="-210" dirty="0">
                <a:latin typeface="Arial"/>
                <a:cs typeface="Arial"/>
              </a:rPr>
              <a:t>= </a:t>
            </a:r>
            <a:r>
              <a:rPr sz="2400" spc="-110" dirty="0">
                <a:latin typeface="Arial"/>
                <a:cs typeface="Arial"/>
              </a:rPr>
              <a:t>15.16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25" dirty="0">
                <a:latin typeface="Arial"/>
                <a:cs typeface="Arial"/>
              </a:rPr>
              <a:t>BG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77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0">
            <a:extLst>
              <a:ext uri="{FF2B5EF4-FFF2-40B4-BE49-F238E27FC236}">
                <a16:creationId xmlns:a16="http://schemas.microsoft.com/office/drawing/2014/main" id="{5CB39394-068A-4443-B62A-117563B46FC2}"/>
              </a:ext>
            </a:extLst>
          </p:cNvPr>
          <p:cNvSpPr txBox="1"/>
          <p:nvPr/>
        </p:nvSpPr>
        <p:spPr>
          <a:xfrm>
            <a:off x="432942" y="1001178"/>
            <a:ext cx="8482330" cy="2028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marR="55880" indent="-342900" algn="just">
              <a:lnSpc>
                <a:spcPct val="100000"/>
              </a:lnSpc>
              <a:spcBef>
                <a:spcPts val="1850"/>
              </a:spcBef>
            </a:pP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3. </a:t>
            </a:r>
            <a:r>
              <a:rPr sz="2400" spc="-125" dirty="0">
                <a:latin typeface="Arial"/>
                <a:cs typeface="Arial"/>
              </a:rPr>
              <a:t>2kgm</a:t>
            </a:r>
            <a:r>
              <a:rPr sz="2400" spc="-187" baseline="24305" dirty="0">
                <a:latin typeface="Arial"/>
                <a:cs typeface="Arial"/>
              </a:rPr>
              <a:t>2 </a:t>
            </a:r>
            <a:r>
              <a:rPr sz="2400" spc="-40" dirty="0">
                <a:latin typeface="Arial"/>
                <a:cs typeface="Arial"/>
              </a:rPr>
              <a:t>atalet </a:t>
            </a:r>
            <a:r>
              <a:rPr sz="2400" spc="-60" dirty="0">
                <a:latin typeface="Arial"/>
                <a:cs typeface="Arial"/>
              </a:rPr>
              <a:t>momentine </a:t>
            </a:r>
            <a:r>
              <a:rPr sz="2400" spc="-120" dirty="0">
                <a:latin typeface="Arial"/>
                <a:cs typeface="Arial"/>
              </a:rPr>
              <a:t>sahip </a:t>
            </a:r>
            <a:r>
              <a:rPr sz="2400" spc="-90" dirty="0">
                <a:latin typeface="Arial"/>
                <a:cs typeface="Arial"/>
              </a:rPr>
              <a:t>volan </a:t>
            </a:r>
            <a:r>
              <a:rPr sz="2400" spc="-125" dirty="0">
                <a:latin typeface="Arial"/>
                <a:cs typeface="Arial"/>
              </a:rPr>
              <a:t>başlangıçta </a:t>
            </a:r>
            <a:r>
              <a:rPr sz="2400" spc="-70" dirty="0">
                <a:latin typeface="Arial"/>
                <a:cs typeface="Arial"/>
              </a:rPr>
              <a:t>durmaktadır.  </a:t>
            </a:r>
            <a:r>
              <a:rPr sz="2400" spc="-130" dirty="0">
                <a:latin typeface="Arial"/>
                <a:cs typeface="Arial"/>
              </a:rPr>
              <a:t>Volana </a:t>
            </a:r>
            <a:r>
              <a:rPr sz="2400" spc="-90" dirty="0">
                <a:latin typeface="Arial"/>
                <a:cs typeface="Arial"/>
              </a:rPr>
              <a:t>aniden </a:t>
            </a:r>
            <a:r>
              <a:rPr sz="2400" spc="-135" dirty="0">
                <a:latin typeface="Arial"/>
                <a:cs typeface="Arial"/>
              </a:rPr>
              <a:t>5Nm </a:t>
            </a:r>
            <a:r>
              <a:rPr sz="2400" spc="-90" dirty="0">
                <a:latin typeface="Arial"/>
                <a:cs typeface="Arial"/>
              </a:rPr>
              <a:t>değerinde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55" dirty="0">
                <a:latin typeface="Arial"/>
                <a:cs typeface="Arial"/>
              </a:rPr>
              <a:t>moment </a:t>
            </a:r>
            <a:r>
              <a:rPr sz="2400" spc="-130" dirty="0">
                <a:latin typeface="Arial"/>
                <a:cs typeface="Arial"/>
              </a:rPr>
              <a:t>saat </a:t>
            </a:r>
            <a:r>
              <a:rPr sz="2400" spc="-65" dirty="0">
                <a:latin typeface="Arial"/>
                <a:cs typeface="Arial"/>
              </a:rPr>
              <a:t>ibresinin </a:t>
            </a:r>
            <a:r>
              <a:rPr sz="2400" spc="-45" dirty="0">
                <a:latin typeface="Arial"/>
                <a:cs typeface="Arial"/>
              </a:rPr>
              <a:t>tersi  </a:t>
            </a:r>
            <a:r>
              <a:rPr sz="2400" spc="-95" dirty="0">
                <a:latin typeface="Arial"/>
                <a:cs typeface="Arial"/>
              </a:rPr>
              <a:t>yönde </a:t>
            </a:r>
            <a:r>
              <a:rPr sz="2400" spc="-114" dirty="0">
                <a:latin typeface="Arial"/>
                <a:cs typeface="Arial"/>
              </a:rPr>
              <a:t>uygulanırsa, </a:t>
            </a:r>
            <a:r>
              <a:rPr sz="2400" spc="-195" dirty="0">
                <a:latin typeface="Arial"/>
                <a:cs typeface="Arial"/>
              </a:rPr>
              <a:t>5s </a:t>
            </a:r>
            <a:r>
              <a:rPr sz="2400" spc="-114" dirty="0">
                <a:latin typeface="Arial"/>
                <a:cs typeface="Arial"/>
              </a:rPr>
              <a:t>sonra </a:t>
            </a:r>
            <a:r>
              <a:rPr sz="2400" spc="-90" dirty="0">
                <a:latin typeface="Arial"/>
                <a:cs typeface="Arial"/>
              </a:rPr>
              <a:t>volanın </a:t>
            </a:r>
            <a:r>
              <a:rPr sz="2400" spc="-145" dirty="0">
                <a:latin typeface="Arial"/>
                <a:cs typeface="Arial"/>
              </a:rPr>
              <a:t>hızı </a:t>
            </a:r>
            <a:r>
              <a:rPr sz="2400" spc="-110" dirty="0">
                <a:latin typeface="Arial"/>
                <a:cs typeface="Arial"/>
              </a:rPr>
              <a:t>ne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olur?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2400" spc="-210" dirty="0">
                <a:solidFill>
                  <a:srgbClr val="FF0000"/>
                </a:solidFill>
                <a:latin typeface="Arial"/>
                <a:cs typeface="Arial"/>
              </a:rPr>
              <a:t>ÇÖZÜM: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7D010E39-1C3C-4EE0-93FB-BC7DE37FF131}"/>
              </a:ext>
            </a:extLst>
          </p:cNvPr>
          <p:cNvSpPr/>
          <p:nvPr/>
        </p:nvSpPr>
        <p:spPr>
          <a:xfrm>
            <a:off x="1985128" y="4876800"/>
            <a:ext cx="5676900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75B566E2-8EA5-4641-92B2-2B1606BA0FB3}"/>
              </a:ext>
            </a:extLst>
          </p:cNvPr>
          <p:cNvSpPr/>
          <p:nvPr/>
        </p:nvSpPr>
        <p:spPr>
          <a:xfrm>
            <a:off x="1981200" y="2951762"/>
            <a:ext cx="3867150" cy="1752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74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CD6477B9-109B-4009-9F31-CA4593146D50}"/>
              </a:ext>
            </a:extLst>
          </p:cNvPr>
          <p:cNvSpPr txBox="1"/>
          <p:nvPr/>
        </p:nvSpPr>
        <p:spPr>
          <a:xfrm>
            <a:off x="3200400" y="381000"/>
            <a:ext cx="259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rgbClr val="CC3300"/>
                </a:solidFill>
                <a:latin typeface="Times New Roman"/>
                <a:cs typeface="Times New Roman"/>
              </a:rPr>
              <a:t>1.2 </a:t>
            </a:r>
            <a:r>
              <a:rPr lang="tr-TR" sz="240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Manyetik</a:t>
            </a:r>
            <a:r>
              <a:rPr lang="tr-TR" sz="2400" b="1" spc="-22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lang="tr-TR" sz="2400" b="1" dirty="0">
                <a:solidFill>
                  <a:srgbClr val="CC3300"/>
                </a:solidFill>
                <a:latin typeface="Times New Roman"/>
                <a:cs typeface="Times New Roman"/>
              </a:rPr>
              <a:t>Alan</a:t>
            </a:r>
            <a:endParaRPr lang="tr-TR" sz="2400" b="1" dirty="0"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8A6DDF1-9114-4E82-874E-E5FF5D9AA824}"/>
              </a:ext>
            </a:extLst>
          </p:cNvPr>
          <p:cNvSpPr txBox="1"/>
          <p:nvPr/>
        </p:nvSpPr>
        <p:spPr>
          <a:xfrm>
            <a:off x="440144" y="1236387"/>
            <a:ext cx="8511540" cy="2013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8128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sz="2400" spc="-55" dirty="0" err="1">
                <a:latin typeface="Arial"/>
                <a:cs typeface="Arial"/>
              </a:rPr>
              <a:t>Manyetik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alanlar, </a:t>
            </a:r>
            <a:r>
              <a:rPr sz="2400" spc="-40" dirty="0">
                <a:latin typeface="Arial"/>
                <a:cs typeface="Arial"/>
              </a:rPr>
              <a:t>elektrik </a:t>
            </a:r>
            <a:r>
              <a:rPr sz="2400" spc="-75" dirty="0">
                <a:latin typeface="Arial"/>
                <a:cs typeface="Arial"/>
              </a:rPr>
              <a:t>makinelerinde </a:t>
            </a:r>
            <a:r>
              <a:rPr sz="2400" spc="-45" dirty="0">
                <a:latin typeface="Arial"/>
                <a:cs typeface="Arial"/>
              </a:rPr>
              <a:t>enerji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dönüşümünü  </a:t>
            </a:r>
            <a:r>
              <a:rPr sz="2400" spc="-155" dirty="0">
                <a:latin typeface="Arial"/>
                <a:cs typeface="Arial"/>
              </a:rPr>
              <a:t>sağlayan </a:t>
            </a:r>
            <a:r>
              <a:rPr sz="2400" spc="-45" dirty="0">
                <a:latin typeface="Arial"/>
                <a:cs typeface="Arial"/>
              </a:rPr>
              <a:t>temel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mekanizmadır.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85" dirty="0">
                <a:latin typeface="Arial"/>
                <a:cs typeface="Arial"/>
              </a:rPr>
              <a:t>alanların </a:t>
            </a:r>
            <a:r>
              <a:rPr sz="2400" spc="-40" dirty="0">
                <a:latin typeface="Arial"/>
                <a:cs typeface="Arial"/>
              </a:rPr>
              <a:t>elektrik </a:t>
            </a:r>
            <a:r>
              <a:rPr sz="2400" spc="-75" dirty="0">
                <a:latin typeface="Arial"/>
                <a:cs typeface="Arial"/>
              </a:rPr>
              <a:t>makinelerinde </a:t>
            </a:r>
            <a:r>
              <a:rPr sz="2400" spc="-95" dirty="0">
                <a:latin typeface="Arial"/>
                <a:cs typeface="Arial"/>
              </a:rPr>
              <a:t>kullanılması </a:t>
            </a:r>
            <a:r>
              <a:rPr sz="2400" spc="5" dirty="0">
                <a:latin typeface="Arial"/>
                <a:cs typeface="Arial"/>
              </a:rPr>
              <a:t>dört</a:t>
            </a:r>
            <a:r>
              <a:rPr sz="2400" spc="-49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ana</a:t>
            </a:r>
            <a:endParaRPr sz="2400" dirty="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</a:pPr>
            <a:r>
              <a:rPr sz="2400" spc="-85" dirty="0">
                <a:latin typeface="Arial"/>
                <a:cs typeface="Arial"/>
              </a:rPr>
              <a:t>prensip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açıklanır:</a:t>
            </a:r>
            <a:endParaRPr sz="2400" dirty="0">
              <a:latin typeface="Arial"/>
              <a:cs typeface="Arial"/>
            </a:endParaRPr>
          </a:p>
          <a:p>
            <a:pPr marL="669290" lvl="1" indent="-302260">
              <a:lnSpc>
                <a:spcPct val="100000"/>
              </a:lnSpc>
              <a:spcBef>
                <a:spcPts val="575"/>
              </a:spcBef>
              <a:buFont typeface="Arial"/>
              <a:buAutoNum type="arabicPeriod"/>
              <a:tabLst>
                <a:tab pos="669925" algn="l"/>
              </a:tabLst>
            </a:pPr>
            <a:r>
              <a:rPr sz="2400" spc="-130" dirty="0">
                <a:latin typeface="Arial"/>
                <a:cs typeface="Arial"/>
              </a:rPr>
              <a:t>Akım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taşıyan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tel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etrafında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manyetik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alan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üretilir</a:t>
            </a:r>
            <a:r>
              <a:rPr sz="2400" spc="-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866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258FA6EC-1F9D-4A56-8ED6-FB831E46B238}"/>
              </a:ext>
            </a:extLst>
          </p:cNvPr>
          <p:cNvSpPr txBox="1"/>
          <p:nvPr/>
        </p:nvSpPr>
        <p:spPr>
          <a:xfrm>
            <a:off x="470535" y="457200"/>
            <a:ext cx="8202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93800" algn="l"/>
                <a:tab pos="2727325" algn="l"/>
                <a:tab pos="3856354" algn="l"/>
                <a:tab pos="5190490" algn="l"/>
                <a:tab pos="6436995" algn="l"/>
                <a:tab pos="7614920" algn="l"/>
              </a:tabLst>
            </a:pPr>
            <a:r>
              <a:rPr sz="2400" dirty="0">
                <a:latin typeface="Times New Roman"/>
                <a:cs typeface="Times New Roman"/>
              </a:rPr>
              <a:t>Elek</a:t>
            </a:r>
            <a:r>
              <a:rPr sz="2400" spc="-1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k	</a:t>
            </a:r>
            <a:r>
              <a:rPr sz="2400" spc="-1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ak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rı	elek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k	ener</a:t>
            </a:r>
            <a:r>
              <a:rPr sz="2400" spc="-10" dirty="0">
                <a:latin typeface="Times New Roman"/>
                <a:cs typeface="Times New Roman"/>
              </a:rPr>
              <a:t>j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i	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ekanik	e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er</a:t>
            </a:r>
            <a:r>
              <a:rPr sz="2400" spc="-15" dirty="0">
                <a:latin typeface="Times New Roman"/>
                <a:cs typeface="Times New Roman"/>
              </a:rPr>
              <a:t>j</a:t>
            </a:r>
            <a:r>
              <a:rPr sz="2400" dirty="0">
                <a:latin typeface="Times New Roman"/>
                <a:cs typeface="Times New Roman"/>
              </a:rPr>
              <a:t>iye	ve</a:t>
            </a:r>
            <a:r>
              <a:rPr sz="2400" spc="-10" dirty="0">
                <a:latin typeface="Times New Roman"/>
                <a:cs typeface="Times New Roman"/>
              </a:rPr>
              <a:t>y</a:t>
            </a:r>
            <a:r>
              <a:rPr sz="2400" dirty="0">
                <a:latin typeface="Times New Roman"/>
                <a:cs typeface="Times New Roman"/>
              </a:rPr>
              <a:t>a  </a:t>
            </a:r>
            <a:r>
              <a:rPr sz="2400" spc="-5" dirty="0">
                <a:latin typeface="Times New Roman"/>
                <a:cs typeface="Times New Roman"/>
              </a:rPr>
              <a:t>mekanik </a:t>
            </a:r>
            <a:r>
              <a:rPr sz="2400" dirty="0">
                <a:latin typeface="Times New Roman"/>
                <a:cs typeface="Times New Roman"/>
              </a:rPr>
              <a:t>enerjiyi elektrik enerjisine dönüştüren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cihazlardır.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7FE5C44-E5CD-4EDF-A01F-5ACA3CBF085A}"/>
              </a:ext>
            </a:extLst>
          </p:cNvPr>
          <p:cNvSpPr/>
          <p:nvPr/>
        </p:nvSpPr>
        <p:spPr>
          <a:xfrm>
            <a:off x="2105025" y="1381125"/>
            <a:ext cx="4933950" cy="2047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665D6681-133F-4E21-903C-6AD5494989B5}"/>
              </a:ext>
            </a:extLst>
          </p:cNvPr>
          <p:cNvSpPr/>
          <p:nvPr/>
        </p:nvSpPr>
        <p:spPr>
          <a:xfrm>
            <a:off x="2105025" y="3500667"/>
            <a:ext cx="4933950" cy="2047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90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38A6DDF1-9114-4E82-874E-E5FF5D9AA824}"/>
              </a:ext>
            </a:extLst>
          </p:cNvPr>
          <p:cNvSpPr txBox="1"/>
          <p:nvPr/>
        </p:nvSpPr>
        <p:spPr>
          <a:xfrm>
            <a:off x="316230" y="457200"/>
            <a:ext cx="851154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78105" lvl="1">
              <a:lnSpc>
                <a:spcPct val="100000"/>
              </a:lnSpc>
              <a:spcBef>
                <a:spcPts val="580"/>
              </a:spcBef>
              <a:tabLst>
                <a:tab pos="669925" algn="l"/>
              </a:tabLst>
            </a:pPr>
            <a:r>
              <a:rPr lang="tr-TR" sz="2400" dirty="0"/>
              <a:t>2.</a:t>
            </a:r>
            <a:r>
              <a:rPr sz="2400" dirty="0"/>
              <a:t>	</a:t>
            </a:r>
            <a:r>
              <a:rPr sz="2400" u="sng" spc="-155" dirty="0">
                <a:latin typeface="Arial"/>
                <a:cs typeface="Arial"/>
              </a:rPr>
              <a:t>Zamanla </a:t>
            </a:r>
            <a:r>
              <a:rPr sz="2400" u="sng" spc="-130" dirty="0">
                <a:latin typeface="Arial"/>
                <a:cs typeface="Arial"/>
              </a:rPr>
              <a:t>değişen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114" dirty="0">
                <a:latin typeface="Arial"/>
                <a:cs typeface="Arial"/>
              </a:rPr>
              <a:t>eğer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u="sng" spc="-145" dirty="0">
                <a:latin typeface="Arial"/>
                <a:cs typeface="Arial"/>
              </a:rPr>
              <a:t>sargıyı </a:t>
            </a:r>
            <a:r>
              <a:rPr sz="2400" u="sng" spc="-135" dirty="0">
                <a:latin typeface="Arial"/>
                <a:cs typeface="Arial"/>
              </a:rPr>
              <a:t>keserse</a:t>
            </a:r>
            <a:r>
              <a:rPr sz="2400" spc="-135" dirty="0">
                <a:latin typeface="Arial"/>
                <a:cs typeface="Arial"/>
              </a:rPr>
              <a:t>,  </a:t>
            </a:r>
            <a:r>
              <a:rPr sz="2400" spc="-150" dirty="0">
                <a:latin typeface="Arial"/>
                <a:cs typeface="Arial"/>
              </a:rPr>
              <a:t>sargıda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50" dirty="0">
                <a:latin typeface="Arial"/>
                <a:cs typeface="Arial"/>
              </a:rPr>
              <a:t>gerilim </a:t>
            </a:r>
            <a:r>
              <a:rPr sz="2400" spc="-65" dirty="0">
                <a:latin typeface="Arial"/>
                <a:cs typeface="Arial"/>
              </a:rPr>
              <a:t>endüklenir.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95" dirty="0">
                <a:latin typeface="Arial"/>
                <a:cs typeface="Arial"/>
              </a:rPr>
              <a:t>olay </a:t>
            </a:r>
            <a:r>
              <a:rPr sz="2400" i="1" spc="-40" dirty="0">
                <a:solidFill>
                  <a:srgbClr val="FF0000"/>
                </a:solidFill>
                <a:latin typeface="Arial"/>
                <a:cs typeface="Arial"/>
              </a:rPr>
              <a:t>transformatör</a:t>
            </a:r>
            <a:r>
              <a:rPr sz="2400" i="1" spc="-2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prensibini  </a:t>
            </a:r>
            <a:r>
              <a:rPr sz="2400" spc="-100" dirty="0" err="1">
                <a:latin typeface="Arial"/>
                <a:cs typeface="Arial"/>
              </a:rPr>
              <a:t>açıklar</a:t>
            </a:r>
            <a:r>
              <a:rPr sz="2400" spc="-100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EA988A4F-C9FC-428F-8851-6835EA01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733800"/>
            <a:ext cx="3694906" cy="1533877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112CD92D-38CA-45E6-A2F4-4987347A7A8A}"/>
              </a:ext>
            </a:extLst>
          </p:cNvPr>
          <p:cNvSpPr txBox="1"/>
          <p:nvPr/>
        </p:nvSpPr>
        <p:spPr>
          <a:xfrm>
            <a:off x="609600" y="54102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DC gerilim verilirse sabit manyetik alan olur ve gerilim </a:t>
            </a:r>
            <a:r>
              <a:rPr lang="tr-TR" sz="2400" dirty="0" err="1"/>
              <a:t>endüklenmez</a:t>
            </a:r>
            <a:r>
              <a:rPr lang="tr-TR" sz="2400" dirty="0"/>
              <a:t> bu yüzden transformatörler çalışmazlar, AC gerilimle çalışırlar.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B0AD6A8-B21C-45E4-A8D0-BF3CABB2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46006"/>
            <a:ext cx="6025169" cy="15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1DB016D-7384-4F88-8FFE-53946DB97B35}"/>
              </a:ext>
            </a:extLst>
          </p:cNvPr>
          <p:cNvSpPr txBox="1"/>
          <p:nvPr/>
        </p:nvSpPr>
        <p:spPr>
          <a:xfrm>
            <a:off x="228600" y="-24353"/>
            <a:ext cx="8511540" cy="1236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50" dirty="0">
              <a:latin typeface="Times New Roman"/>
              <a:cs typeface="Times New Roman"/>
            </a:endParaRPr>
          </a:p>
          <a:p>
            <a:pPr marL="367030" lvl="1">
              <a:lnSpc>
                <a:spcPct val="100000"/>
              </a:lnSpc>
              <a:spcBef>
                <a:spcPts val="580"/>
              </a:spcBef>
              <a:tabLst>
                <a:tab pos="669925" algn="l"/>
              </a:tabLst>
            </a:pPr>
            <a:r>
              <a:rPr lang="tr-TR" sz="2400" spc="-130" dirty="0">
                <a:latin typeface="Arial"/>
                <a:cs typeface="Arial"/>
              </a:rPr>
              <a:t>3. Akım </a:t>
            </a:r>
            <a:r>
              <a:rPr lang="tr-TR" sz="2400" spc="-114" dirty="0">
                <a:latin typeface="Arial"/>
                <a:cs typeface="Arial"/>
              </a:rPr>
              <a:t>taşıyan </a:t>
            </a:r>
            <a:r>
              <a:rPr lang="tr-TR" sz="2400" spc="-10" dirty="0">
                <a:latin typeface="Arial"/>
                <a:cs typeface="Arial"/>
              </a:rPr>
              <a:t>bir </a:t>
            </a:r>
            <a:r>
              <a:rPr lang="tr-TR" sz="2400" spc="-45" dirty="0">
                <a:latin typeface="Arial"/>
                <a:cs typeface="Arial"/>
              </a:rPr>
              <a:t>iletken </a:t>
            </a:r>
            <a:r>
              <a:rPr lang="tr-TR" sz="2400" spc="-70" dirty="0">
                <a:latin typeface="Arial"/>
                <a:cs typeface="Arial"/>
              </a:rPr>
              <a:t>manyetik </a:t>
            </a:r>
            <a:r>
              <a:rPr lang="tr-TR" sz="2400" spc="-110" dirty="0">
                <a:latin typeface="Arial"/>
                <a:cs typeface="Arial"/>
              </a:rPr>
              <a:t>alan </a:t>
            </a:r>
            <a:r>
              <a:rPr lang="tr-TR" sz="2400" u="sng" spc="-75" dirty="0">
                <a:latin typeface="Arial"/>
                <a:cs typeface="Arial"/>
              </a:rPr>
              <a:t>içinde</a:t>
            </a:r>
            <a:r>
              <a:rPr lang="tr-TR" sz="2400" u="sng" spc="-505" dirty="0">
                <a:latin typeface="Arial"/>
                <a:cs typeface="Arial"/>
              </a:rPr>
              <a:t>  </a:t>
            </a:r>
            <a:r>
              <a:rPr lang="tr-TR" sz="2400" u="sng" spc="-90" dirty="0">
                <a:latin typeface="Arial"/>
                <a:cs typeface="Arial"/>
              </a:rPr>
              <a:t>bulunursa</a:t>
            </a:r>
            <a:r>
              <a:rPr lang="tr-TR" sz="2400" spc="-90" dirty="0">
                <a:latin typeface="Arial"/>
                <a:cs typeface="Arial"/>
              </a:rPr>
              <a:t>,</a:t>
            </a:r>
            <a:endParaRPr lang="tr-TR" sz="2400" dirty="0">
              <a:latin typeface="Arial"/>
              <a:cs typeface="Arial"/>
            </a:endParaRPr>
          </a:p>
          <a:p>
            <a:pPr marL="637540">
              <a:lnSpc>
                <a:spcPct val="100000"/>
              </a:lnSpc>
              <a:spcBef>
                <a:spcPts val="25"/>
              </a:spcBef>
            </a:pPr>
            <a:r>
              <a:rPr lang="tr-TR" sz="2400" spc="-60" dirty="0">
                <a:latin typeface="Arial"/>
                <a:cs typeface="Arial"/>
              </a:rPr>
              <a:t>iletkende</a:t>
            </a:r>
            <a:r>
              <a:rPr lang="tr-TR" sz="2400" spc="-150" dirty="0">
                <a:latin typeface="Arial"/>
                <a:cs typeface="Arial"/>
              </a:rPr>
              <a:t> </a:t>
            </a:r>
            <a:r>
              <a:rPr lang="tr-TR" sz="2400" spc="-10" dirty="0">
                <a:latin typeface="Arial"/>
                <a:cs typeface="Arial"/>
              </a:rPr>
              <a:t>bir</a:t>
            </a:r>
            <a:r>
              <a:rPr lang="tr-TR" sz="2400" spc="-130" dirty="0">
                <a:latin typeface="Arial"/>
                <a:cs typeface="Arial"/>
              </a:rPr>
              <a:t> </a:t>
            </a:r>
            <a:r>
              <a:rPr lang="tr-TR" sz="2400" spc="-75" dirty="0">
                <a:latin typeface="Arial"/>
                <a:cs typeface="Arial"/>
              </a:rPr>
              <a:t>kuvvet</a:t>
            </a:r>
            <a:r>
              <a:rPr lang="tr-TR" sz="2400" spc="-125" dirty="0">
                <a:latin typeface="Arial"/>
                <a:cs typeface="Arial"/>
              </a:rPr>
              <a:t> </a:t>
            </a:r>
            <a:r>
              <a:rPr lang="tr-TR" sz="2400" spc="-5" dirty="0">
                <a:latin typeface="Arial"/>
                <a:cs typeface="Arial"/>
              </a:rPr>
              <a:t>üretilir.</a:t>
            </a:r>
            <a:r>
              <a:rPr lang="tr-TR" sz="2400" spc="-145" dirty="0">
                <a:latin typeface="Arial"/>
                <a:cs typeface="Arial"/>
              </a:rPr>
              <a:t> </a:t>
            </a:r>
            <a:r>
              <a:rPr lang="tr-TR" sz="2400" spc="-185" dirty="0">
                <a:latin typeface="Arial"/>
                <a:cs typeface="Arial"/>
              </a:rPr>
              <a:t>Bu</a:t>
            </a:r>
            <a:r>
              <a:rPr lang="tr-TR" sz="2400" spc="-135" dirty="0">
                <a:latin typeface="Arial"/>
                <a:cs typeface="Arial"/>
              </a:rPr>
              <a:t> </a:t>
            </a:r>
            <a:r>
              <a:rPr lang="tr-TR" sz="2400" spc="-95" dirty="0">
                <a:latin typeface="Arial"/>
                <a:cs typeface="Arial"/>
              </a:rPr>
              <a:t>olay</a:t>
            </a:r>
            <a:r>
              <a:rPr lang="tr-TR" sz="2400" spc="-100" dirty="0">
                <a:latin typeface="Arial"/>
                <a:cs typeface="Arial"/>
              </a:rPr>
              <a:t> </a:t>
            </a:r>
            <a:r>
              <a:rPr lang="tr-TR" sz="2400" i="1" spc="-30" dirty="0">
                <a:solidFill>
                  <a:srgbClr val="FF0000"/>
                </a:solidFill>
                <a:latin typeface="Arial"/>
                <a:cs typeface="Arial"/>
              </a:rPr>
              <a:t>motor</a:t>
            </a:r>
            <a:r>
              <a:rPr lang="tr-TR" sz="2400" i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tr-TR" sz="2400" spc="-65" dirty="0">
                <a:latin typeface="Arial"/>
                <a:cs typeface="Arial"/>
              </a:rPr>
              <a:t>prensibini</a:t>
            </a:r>
            <a:r>
              <a:rPr lang="tr-TR" sz="2400" spc="-130" dirty="0">
                <a:latin typeface="Arial"/>
                <a:cs typeface="Arial"/>
              </a:rPr>
              <a:t> </a:t>
            </a:r>
            <a:r>
              <a:rPr lang="tr-TR" sz="2400" spc="-100" dirty="0">
                <a:latin typeface="Arial"/>
                <a:cs typeface="Arial"/>
              </a:rPr>
              <a:t>açıklar.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ECB93EA-9575-47F7-8D52-FC2392DF79BE}"/>
              </a:ext>
            </a:extLst>
          </p:cNvPr>
          <p:cNvSpPr txBox="1"/>
          <p:nvPr/>
        </p:nvSpPr>
        <p:spPr>
          <a:xfrm>
            <a:off x="533400" y="2654254"/>
            <a:ext cx="8841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Motorun çalışması için her zaman iki manyetik alan gereklidir.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Manyetik alan iki türlü olabilir. Doğal Mıknatıs ya da Elektrik Mıknatıs olabilir.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EE8C1F4-A9D4-46CC-8B86-1764FB63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86492"/>
            <a:ext cx="2972134" cy="164400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66893521-8861-40CB-82C7-F9B46A640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31" y="1325944"/>
            <a:ext cx="1143000" cy="1332238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EA6698C-F3E6-4840-B857-3AA33BE60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463016"/>
            <a:ext cx="2355541" cy="940104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1D2665B4-4133-4D70-AB31-85F3A19617FB}"/>
              </a:ext>
            </a:extLst>
          </p:cNvPr>
          <p:cNvSpPr txBox="1"/>
          <p:nvPr/>
        </p:nvSpPr>
        <p:spPr>
          <a:xfrm>
            <a:off x="533400" y="5762407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Motora elektrik enerjisi verdiğimizde akım akar ve etrafında manyetik alan oluşur.</a:t>
            </a:r>
          </a:p>
        </p:txBody>
      </p:sp>
    </p:spTree>
    <p:extLst>
      <p:ext uri="{BB962C8B-B14F-4D97-AF65-F5344CB8AC3E}">
        <p14:creationId xmlns:p14="http://schemas.microsoft.com/office/powerpoint/2010/main" val="8854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3E13C27C-4E3A-4E42-A839-84EBAA42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30" y="4038600"/>
            <a:ext cx="3305833" cy="1141382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8275C667-9265-4C6A-BA98-A0A1AB4A8E8C}"/>
              </a:ext>
            </a:extLst>
          </p:cNvPr>
          <p:cNvSpPr txBox="1"/>
          <p:nvPr/>
        </p:nvSpPr>
        <p:spPr>
          <a:xfrm>
            <a:off x="316230" y="3086350"/>
            <a:ext cx="8511540" cy="735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80" lvl="1">
              <a:lnSpc>
                <a:spcPct val="100800"/>
              </a:lnSpc>
              <a:spcBef>
                <a:spcPts val="525"/>
              </a:spcBef>
              <a:tabLst>
                <a:tab pos="689610" algn="l"/>
              </a:tabLst>
            </a:pPr>
            <a:r>
              <a:rPr lang="tr-TR" sz="2400" dirty="0">
                <a:latin typeface="Arial"/>
                <a:cs typeface="Arial"/>
              </a:rPr>
              <a:t>4. </a:t>
            </a:r>
            <a:r>
              <a:rPr sz="2400" spc="-55" dirty="0" err="1">
                <a:latin typeface="Arial"/>
                <a:cs typeface="Arial"/>
              </a:rPr>
              <a:t>Manyetik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70" dirty="0">
                <a:latin typeface="Arial"/>
                <a:cs typeface="Arial"/>
              </a:rPr>
              <a:t>içindeki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45" dirty="0">
                <a:latin typeface="Arial"/>
                <a:cs typeface="Arial"/>
              </a:rPr>
              <a:t>iletken </a:t>
            </a:r>
            <a:r>
              <a:rPr sz="2400" u="sng" spc="-70" dirty="0">
                <a:latin typeface="Arial"/>
                <a:cs typeface="Arial"/>
              </a:rPr>
              <a:t>hareket </a:t>
            </a:r>
            <a:r>
              <a:rPr sz="2400" u="sng" spc="-114" dirty="0">
                <a:latin typeface="Arial"/>
                <a:cs typeface="Arial"/>
              </a:rPr>
              <a:t>ederse</a:t>
            </a:r>
            <a:r>
              <a:rPr sz="2400" spc="-114" dirty="0">
                <a:latin typeface="Arial"/>
                <a:cs typeface="Arial"/>
              </a:rPr>
              <a:t>, </a:t>
            </a:r>
            <a:r>
              <a:rPr sz="2400" spc="-90" dirty="0">
                <a:latin typeface="Arial"/>
                <a:cs typeface="Arial"/>
              </a:rPr>
              <a:t>üzerinde </a:t>
            </a:r>
            <a:r>
              <a:rPr sz="2400" spc="-15" dirty="0">
                <a:latin typeface="Arial"/>
                <a:cs typeface="Arial"/>
              </a:rPr>
              <a:t>bir  </a:t>
            </a:r>
            <a:r>
              <a:rPr sz="2400" spc="-50" dirty="0">
                <a:latin typeface="Arial"/>
                <a:cs typeface="Arial"/>
              </a:rPr>
              <a:t>gerilim </a:t>
            </a:r>
            <a:r>
              <a:rPr sz="2400" spc="-65" dirty="0">
                <a:latin typeface="Arial"/>
                <a:cs typeface="Arial"/>
              </a:rPr>
              <a:t>endüklenir.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95" dirty="0">
                <a:latin typeface="Arial"/>
                <a:cs typeface="Arial"/>
              </a:rPr>
              <a:t>olay </a:t>
            </a:r>
            <a:r>
              <a:rPr sz="2400" i="1" spc="-70" dirty="0">
                <a:solidFill>
                  <a:srgbClr val="FF0000"/>
                </a:solidFill>
                <a:latin typeface="Arial"/>
                <a:cs typeface="Arial"/>
              </a:rPr>
              <a:t>generatör </a:t>
            </a:r>
            <a:r>
              <a:rPr sz="2400" spc="-65" dirty="0">
                <a:latin typeface="Arial"/>
                <a:cs typeface="Arial"/>
              </a:rPr>
              <a:t>prensibini</a:t>
            </a:r>
            <a:r>
              <a:rPr sz="2400" spc="-32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açıklar.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0BB36041-0243-494A-8ACC-8F858A93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46" y="1355610"/>
            <a:ext cx="3200400" cy="1086928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B1788E3-5E42-4A77-A048-4DD6B1E1590E}"/>
              </a:ext>
            </a:extLst>
          </p:cNvPr>
          <p:cNvSpPr txBox="1"/>
          <p:nvPr/>
        </p:nvSpPr>
        <p:spPr>
          <a:xfrm>
            <a:off x="457200" y="366733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/>
              <a:t>Bu manyetik alanda başka bir manyetik alan içerisinde bulunur. Bu manyetik alan birbirini itme-çekme ile motoru döndürür.</a:t>
            </a:r>
          </a:p>
        </p:txBody>
      </p:sp>
    </p:spTree>
    <p:extLst>
      <p:ext uri="{BB962C8B-B14F-4D97-AF65-F5344CB8AC3E}">
        <p14:creationId xmlns:p14="http://schemas.microsoft.com/office/powerpoint/2010/main" val="286335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7274900F-B428-417E-88E9-B5992F780C33}"/>
              </a:ext>
            </a:extLst>
          </p:cNvPr>
          <p:cNvSpPr txBox="1"/>
          <p:nvPr/>
        </p:nvSpPr>
        <p:spPr>
          <a:xfrm>
            <a:off x="685800" y="753909"/>
            <a:ext cx="7997825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580"/>
              </a:spcBef>
              <a:buFont typeface="Arial" panose="020B0604020202020204" pitchFamily="34" charset="0"/>
              <a:buChar char="•"/>
              <a:tabLst>
                <a:tab pos="356235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105" dirty="0">
                <a:latin typeface="Arial"/>
                <a:cs typeface="Arial"/>
              </a:rPr>
              <a:t>mıknatıs </a:t>
            </a:r>
            <a:r>
              <a:rPr sz="2400" spc="-50" dirty="0">
                <a:latin typeface="Arial"/>
                <a:cs typeface="Arial"/>
              </a:rPr>
              <a:t>demir </a:t>
            </a:r>
            <a:r>
              <a:rPr sz="2400" spc="-65" dirty="0">
                <a:latin typeface="Arial"/>
                <a:cs typeface="Arial"/>
              </a:rPr>
              <a:t>gibi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25" dirty="0">
                <a:latin typeface="Arial"/>
                <a:cs typeface="Arial"/>
              </a:rPr>
              <a:t>malzemeye  </a:t>
            </a:r>
            <a:r>
              <a:rPr sz="2400" spc="-100" dirty="0">
                <a:latin typeface="Arial"/>
                <a:cs typeface="Arial"/>
              </a:rPr>
              <a:t>yaklaştırıldığında, </a:t>
            </a:r>
            <a:r>
              <a:rPr sz="2400" spc="-20" dirty="0">
                <a:latin typeface="Arial"/>
                <a:cs typeface="Arial"/>
              </a:rPr>
              <a:t>belirli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20" dirty="0">
                <a:latin typeface="Arial"/>
                <a:cs typeface="Arial"/>
              </a:rPr>
              <a:t>mesafeden </a:t>
            </a:r>
            <a:r>
              <a:rPr sz="2400" spc="-114" dirty="0">
                <a:latin typeface="Arial"/>
                <a:cs typeface="Arial"/>
              </a:rPr>
              <a:t>sonra </a:t>
            </a:r>
            <a:r>
              <a:rPr sz="2400" spc="-50" dirty="0">
                <a:latin typeface="Arial"/>
                <a:cs typeface="Arial"/>
              </a:rPr>
              <a:t>demir </a:t>
            </a:r>
            <a:r>
              <a:rPr sz="2400" spc="-135" dirty="0">
                <a:latin typeface="Arial"/>
                <a:cs typeface="Arial"/>
              </a:rPr>
              <a:t>parçasını  </a:t>
            </a:r>
            <a:r>
              <a:rPr sz="2400" spc="-95" dirty="0">
                <a:latin typeface="Arial"/>
                <a:cs typeface="Arial"/>
              </a:rPr>
              <a:t>kendisine </a:t>
            </a:r>
            <a:r>
              <a:rPr sz="2400" spc="-85" dirty="0">
                <a:latin typeface="Arial"/>
                <a:cs typeface="Arial"/>
              </a:rPr>
              <a:t>doğru </a:t>
            </a:r>
            <a:r>
              <a:rPr sz="2400" spc="-70" dirty="0">
                <a:latin typeface="Arial"/>
                <a:cs typeface="Arial"/>
              </a:rPr>
              <a:t>çektiği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görülür.</a:t>
            </a:r>
            <a:endParaRPr sz="2400" dirty="0">
              <a:latin typeface="Arial"/>
              <a:cs typeface="Arial"/>
            </a:endParaRPr>
          </a:p>
          <a:p>
            <a:pPr marL="355600" marR="5715" indent="-343535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6235" algn="l"/>
              </a:tabLst>
            </a:pP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80" dirty="0">
                <a:latin typeface="Arial"/>
                <a:cs typeface="Arial"/>
              </a:rPr>
              <a:t>durumda, </a:t>
            </a:r>
            <a:r>
              <a:rPr sz="2400" spc="-55" dirty="0">
                <a:latin typeface="Arial"/>
                <a:cs typeface="Arial"/>
              </a:rPr>
              <a:t>demir </a:t>
            </a:r>
            <a:r>
              <a:rPr sz="2400" spc="-140" dirty="0">
                <a:latin typeface="Arial"/>
                <a:cs typeface="Arial"/>
              </a:rPr>
              <a:t>parçasına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5" dirty="0">
                <a:latin typeface="Arial"/>
                <a:cs typeface="Arial"/>
              </a:rPr>
              <a:t>kuvvet </a:t>
            </a:r>
            <a:r>
              <a:rPr sz="2400" spc="-25" dirty="0">
                <a:latin typeface="Arial"/>
                <a:cs typeface="Arial"/>
              </a:rPr>
              <a:t>etki </a:t>
            </a:r>
            <a:r>
              <a:rPr sz="2400" spc="-40" dirty="0">
                <a:latin typeface="Arial"/>
                <a:cs typeface="Arial"/>
              </a:rPr>
              <a:t>etmektedir. </a:t>
            </a:r>
            <a:r>
              <a:rPr sz="2400" spc="-200" dirty="0">
                <a:latin typeface="Arial"/>
                <a:cs typeface="Arial"/>
              </a:rPr>
              <a:t>Bu  </a:t>
            </a:r>
            <a:r>
              <a:rPr sz="2400" spc="-75" dirty="0">
                <a:latin typeface="Arial"/>
                <a:cs typeface="Arial"/>
              </a:rPr>
              <a:t>kuvvet </a:t>
            </a:r>
            <a:r>
              <a:rPr sz="2400" b="1" i="1" spc="-14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400" b="1" i="1" spc="-110" dirty="0">
                <a:solidFill>
                  <a:srgbClr val="FF0000"/>
                </a:solidFill>
                <a:latin typeface="Arial"/>
                <a:cs typeface="Arial"/>
              </a:rPr>
              <a:t>alan </a:t>
            </a:r>
            <a:r>
              <a:rPr sz="2400" spc="-90" dirty="0">
                <a:latin typeface="Arial"/>
                <a:cs typeface="Arial"/>
              </a:rPr>
              <a:t>olarak  </a:t>
            </a:r>
            <a:r>
              <a:rPr sz="2400" spc="-70" dirty="0">
                <a:latin typeface="Arial"/>
                <a:cs typeface="Arial"/>
              </a:rPr>
              <a:t>tanımlanır. </a:t>
            </a: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alanı  </a:t>
            </a:r>
            <a:r>
              <a:rPr sz="2400" spc="-100" dirty="0">
                <a:latin typeface="Arial"/>
                <a:cs typeface="Arial"/>
              </a:rPr>
              <a:t>göstermek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80" dirty="0">
                <a:latin typeface="Arial"/>
                <a:cs typeface="Arial"/>
              </a:rPr>
              <a:t>kullanılan </a:t>
            </a:r>
            <a:r>
              <a:rPr sz="2400" spc="-90" dirty="0">
                <a:latin typeface="Arial"/>
                <a:cs typeface="Arial"/>
              </a:rPr>
              <a:t>çizgiler</a:t>
            </a:r>
            <a:r>
              <a:rPr sz="2400" spc="484" dirty="0">
                <a:latin typeface="Arial"/>
                <a:cs typeface="Arial"/>
              </a:rPr>
              <a:t> </a:t>
            </a:r>
            <a:r>
              <a:rPr sz="2400" b="1" i="1" spc="-155" dirty="0">
                <a:solidFill>
                  <a:srgbClr val="FF0000"/>
                </a:solidFill>
                <a:latin typeface="Arial"/>
                <a:cs typeface="Arial"/>
              </a:rPr>
              <a:t>kuvvet </a:t>
            </a:r>
            <a:r>
              <a:rPr sz="2400" b="1" i="1" spc="-210" dirty="0">
                <a:solidFill>
                  <a:srgbClr val="FF0000"/>
                </a:solidFill>
                <a:latin typeface="Arial"/>
                <a:cs typeface="Arial"/>
              </a:rPr>
              <a:t>çizgisi </a:t>
            </a:r>
            <a:r>
              <a:rPr sz="2400" spc="-140" dirty="0">
                <a:latin typeface="Arial"/>
                <a:cs typeface="Arial"/>
              </a:rPr>
              <a:t>veya </a:t>
            </a:r>
            <a:r>
              <a:rPr sz="2400" i="1" spc="-114" dirty="0">
                <a:solidFill>
                  <a:srgbClr val="FF0000"/>
                </a:solidFill>
                <a:latin typeface="Arial"/>
                <a:cs typeface="Arial"/>
              </a:rPr>
              <a:t>akı </a:t>
            </a:r>
            <a:r>
              <a:rPr sz="2400" i="1" spc="-114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olarak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tanımlanır.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5474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D8C3EF25-BD16-4566-BB6A-BE4671857714}"/>
              </a:ext>
            </a:extLst>
          </p:cNvPr>
          <p:cNvSpPr txBox="1"/>
          <p:nvPr/>
        </p:nvSpPr>
        <p:spPr>
          <a:xfrm>
            <a:off x="307340" y="4055745"/>
            <a:ext cx="27870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1487805" algn="l"/>
                <a:tab pos="1941830" algn="l"/>
              </a:tabLst>
            </a:pPr>
            <a:r>
              <a:rPr sz="2000" spc="-45" dirty="0">
                <a:latin typeface="Arial"/>
                <a:cs typeface="Arial"/>
              </a:rPr>
              <a:t>Manyetik	</a:t>
            </a:r>
            <a:r>
              <a:rPr sz="2000" spc="-114" dirty="0">
                <a:latin typeface="Arial"/>
                <a:cs typeface="Arial"/>
              </a:rPr>
              <a:t>akı	</a:t>
            </a:r>
            <a:r>
              <a:rPr sz="2000" spc="-70" dirty="0">
                <a:latin typeface="Arial"/>
                <a:cs typeface="Arial"/>
              </a:rPr>
              <a:t>yolunda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7E459AD3-D307-4656-BF29-27E19CBB08DB}"/>
              </a:ext>
            </a:extLst>
          </p:cNvPr>
          <p:cNvSpPr txBox="1"/>
          <p:nvPr/>
        </p:nvSpPr>
        <p:spPr>
          <a:xfrm>
            <a:off x="3224910" y="4055745"/>
            <a:ext cx="2722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  <a:tab pos="1309370" algn="l"/>
                <a:tab pos="1748155" algn="l"/>
              </a:tabLst>
            </a:pPr>
            <a:r>
              <a:rPr sz="2000" spc="-45" dirty="0">
                <a:latin typeface="Arial"/>
                <a:cs typeface="Arial"/>
              </a:rPr>
              <a:t>demir	</a:t>
            </a:r>
            <a:r>
              <a:rPr sz="2000" spc="-50" dirty="0">
                <a:latin typeface="Arial"/>
                <a:cs typeface="Arial"/>
              </a:rPr>
              <a:t>gibi	</a:t>
            </a:r>
            <a:r>
              <a:rPr sz="2000" spc="-10" dirty="0">
                <a:latin typeface="Arial"/>
                <a:cs typeface="Arial"/>
              </a:rPr>
              <a:t>bir	</a:t>
            </a:r>
            <a:r>
              <a:rPr sz="2000" spc="-60" dirty="0">
                <a:latin typeface="Arial"/>
                <a:cs typeface="Arial"/>
              </a:rPr>
              <a:t>manyetik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2428A041-178D-4E1A-82AF-7A93FF5DDD86}"/>
              </a:ext>
            </a:extLst>
          </p:cNvPr>
          <p:cNvSpPr txBox="1"/>
          <p:nvPr/>
        </p:nvSpPr>
        <p:spPr>
          <a:xfrm>
            <a:off x="650240" y="4360545"/>
            <a:ext cx="529526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latin typeface="Arial"/>
                <a:cs typeface="Arial"/>
              </a:rPr>
              <a:t>malzeme </a:t>
            </a:r>
            <a:r>
              <a:rPr sz="2000" spc="-110" dirty="0">
                <a:latin typeface="Arial"/>
                <a:cs typeface="Arial"/>
              </a:rPr>
              <a:t>varsa,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114" dirty="0">
                <a:latin typeface="Arial"/>
                <a:cs typeface="Arial"/>
              </a:rPr>
              <a:t>akı </a:t>
            </a:r>
            <a:r>
              <a:rPr sz="2000" spc="-60" dirty="0">
                <a:latin typeface="Arial"/>
                <a:cs typeface="Arial"/>
              </a:rPr>
              <a:t>yolunu </a:t>
            </a:r>
            <a:r>
              <a:rPr sz="2000" spc="-40" dirty="0">
                <a:latin typeface="Arial"/>
                <a:cs typeface="Arial"/>
              </a:rPr>
              <a:t>değiştirir.  </a:t>
            </a:r>
            <a:r>
              <a:rPr sz="2000" spc="-90" dirty="0">
                <a:latin typeface="Arial"/>
                <a:cs typeface="Arial"/>
              </a:rPr>
              <a:t>Plastik </a:t>
            </a:r>
            <a:r>
              <a:rPr sz="2000" spc="-50" dirty="0">
                <a:latin typeface="Arial"/>
                <a:cs typeface="Arial"/>
              </a:rPr>
              <a:t>gibi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85" dirty="0">
                <a:latin typeface="Arial"/>
                <a:cs typeface="Arial"/>
              </a:rPr>
              <a:t>olmayan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105" dirty="0">
                <a:latin typeface="Arial"/>
                <a:cs typeface="Arial"/>
              </a:rPr>
              <a:t>malzeme </a:t>
            </a:r>
            <a:r>
              <a:rPr sz="2000" spc="-114" dirty="0">
                <a:latin typeface="Arial"/>
                <a:cs typeface="Arial"/>
              </a:rPr>
              <a:t>varsa,  </a:t>
            </a:r>
            <a:r>
              <a:rPr sz="2000" spc="-55" dirty="0">
                <a:latin typeface="Arial"/>
                <a:cs typeface="Arial"/>
              </a:rPr>
              <a:t>yolunu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değiştirmez.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893B37F6-23B6-486B-BBCB-300E47FE5601}"/>
              </a:ext>
            </a:extLst>
          </p:cNvPr>
          <p:cNvSpPr/>
          <p:nvPr/>
        </p:nvSpPr>
        <p:spPr>
          <a:xfrm>
            <a:off x="6172200" y="1219200"/>
            <a:ext cx="2698750" cy="2092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4CCE33BE-8EF4-4F7B-8D94-3329DF92AD4F}"/>
              </a:ext>
            </a:extLst>
          </p:cNvPr>
          <p:cNvSpPr/>
          <p:nvPr/>
        </p:nvSpPr>
        <p:spPr>
          <a:xfrm>
            <a:off x="6172200" y="3429000"/>
            <a:ext cx="2533650" cy="266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CB8804EC-AE91-4841-AC6E-E29466DDA813}"/>
              </a:ext>
            </a:extLst>
          </p:cNvPr>
          <p:cNvSpPr txBox="1"/>
          <p:nvPr/>
        </p:nvSpPr>
        <p:spPr>
          <a:xfrm>
            <a:off x="307340" y="859663"/>
            <a:ext cx="5638800" cy="3026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algn="just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1.2.1 </a:t>
            </a: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400" b="1" spc="-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FF0000"/>
                </a:solidFill>
                <a:latin typeface="Arial"/>
                <a:cs typeface="Arial"/>
              </a:rPr>
              <a:t>Akı</a:t>
            </a:r>
            <a:endParaRPr sz="2400" dirty="0">
              <a:latin typeface="Arial"/>
              <a:cs typeface="Arial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85"/>
              </a:spcBef>
              <a:buChar char="•"/>
              <a:tabLst>
                <a:tab pos="355600" algn="l"/>
              </a:tabLst>
            </a:pPr>
            <a:r>
              <a:rPr sz="2000" spc="-70" dirty="0">
                <a:latin typeface="Arial"/>
                <a:cs typeface="Arial"/>
              </a:rPr>
              <a:t>Bir mıknatısta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90" dirty="0">
                <a:latin typeface="Arial"/>
                <a:cs typeface="Arial"/>
              </a:rPr>
              <a:t>alan </a:t>
            </a:r>
            <a:r>
              <a:rPr sz="2000" spc="-70" dirty="0">
                <a:latin typeface="Arial"/>
                <a:cs typeface="Arial"/>
              </a:rPr>
              <a:t>yönünü </a:t>
            </a:r>
            <a:r>
              <a:rPr sz="2000" spc="-80" dirty="0">
                <a:latin typeface="Arial"/>
                <a:cs typeface="Arial"/>
              </a:rPr>
              <a:t>gösteren </a:t>
            </a:r>
            <a:r>
              <a:rPr sz="20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FF0000"/>
                </a:solidFill>
                <a:latin typeface="Arial"/>
                <a:cs typeface="Arial"/>
              </a:rPr>
              <a:t>kuvvet </a:t>
            </a:r>
            <a:r>
              <a:rPr sz="2000" spc="-65" dirty="0">
                <a:solidFill>
                  <a:srgbClr val="FF0000"/>
                </a:solidFill>
                <a:latin typeface="Arial"/>
                <a:cs typeface="Arial"/>
              </a:rPr>
              <a:t>çizgileri </a:t>
            </a:r>
            <a:r>
              <a:rPr sz="2000" spc="-6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000" spc="-114" dirty="0">
                <a:solidFill>
                  <a:srgbClr val="FF0000"/>
                </a:solidFill>
                <a:latin typeface="Arial"/>
                <a:cs typeface="Arial"/>
              </a:rPr>
              <a:t>akı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55" dirty="0">
                <a:latin typeface="Arial"/>
                <a:cs typeface="Arial"/>
              </a:rPr>
              <a:t>tanımlanır </a:t>
            </a:r>
            <a:r>
              <a:rPr sz="2000" spc="-110" dirty="0">
                <a:latin typeface="Arial"/>
                <a:cs typeface="Arial"/>
              </a:rPr>
              <a:t>ve </a:t>
            </a:r>
            <a:r>
              <a:rPr sz="2000" i="1" spc="-305" dirty="0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sz="2000" i="1" spc="-30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sembolü </a:t>
            </a:r>
            <a:r>
              <a:rPr sz="2000" spc="-35" dirty="0">
                <a:latin typeface="Arial"/>
                <a:cs typeface="Arial"/>
              </a:rPr>
              <a:t>ile </a:t>
            </a:r>
            <a:r>
              <a:rPr sz="2000" spc="-40" dirty="0">
                <a:latin typeface="Arial"/>
                <a:cs typeface="Arial"/>
              </a:rPr>
              <a:t>gösterilir, </a:t>
            </a:r>
            <a:r>
              <a:rPr sz="2000" spc="-15" dirty="0">
                <a:latin typeface="Arial"/>
                <a:cs typeface="Arial"/>
              </a:rPr>
              <a:t>birimi </a:t>
            </a:r>
            <a:r>
              <a:rPr sz="2000" spc="-55" dirty="0">
                <a:solidFill>
                  <a:srgbClr val="FF0000"/>
                </a:solidFill>
                <a:latin typeface="Arial"/>
                <a:cs typeface="Arial"/>
              </a:rPr>
              <a:t>weber</a:t>
            </a:r>
            <a:r>
              <a:rPr sz="2000" spc="-3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dir.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55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000" spc="-45" dirty="0">
                <a:latin typeface="Arial"/>
                <a:cs typeface="Arial"/>
              </a:rPr>
              <a:t>Manyetik </a:t>
            </a:r>
            <a:r>
              <a:rPr sz="2000" spc="-114" dirty="0">
                <a:latin typeface="Arial"/>
                <a:cs typeface="Arial"/>
              </a:rPr>
              <a:t>akı </a:t>
            </a:r>
            <a:r>
              <a:rPr sz="2000" spc="-75" dirty="0">
                <a:latin typeface="Arial"/>
                <a:cs typeface="Arial"/>
              </a:rPr>
              <a:t>yönü </a:t>
            </a:r>
            <a:r>
              <a:rPr sz="2000" spc="-155" dirty="0">
                <a:latin typeface="Arial"/>
                <a:cs typeface="Arial"/>
              </a:rPr>
              <a:t>N </a:t>
            </a:r>
            <a:r>
              <a:rPr sz="2000" spc="-60" dirty="0">
                <a:latin typeface="Arial"/>
                <a:cs typeface="Arial"/>
              </a:rPr>
              <a:t>kutbundan </a:t>
            </a:r>
            <a:r>
              <a:rPr sz="2000" spc="-415" dirty="0">
                <a:latin typeface="Arial"/>
                <a:cs typeface="Arial"/>
              </a:rPr>
              <a:t>S </a:t>
            </a:r>
            <a:r>
              <a:rPr sz="2000" spc="-60" dirty="0">
                <a:latin typeface="Arial"/>
                <a:cs typeface="Arial"/>
              </a:rPr>
              <a:t>kutbuna </a:t>
            </a:r>
            <a:r>
              <a:rPr sz="2000" spc="-70" dirty="0">
                <a:latin typeface="Arial"/>
                <a:cs typeface="Arial"/>
              </a:rPr>
              <a:t>doğru  </a:t>
            </a:r>
            <a:r>
              <a:rPr sz="2000" spc="-45" dirty="0">
                <a:latin typeface="Arial"/>
                <a:cs typeface="Arial"/>
              </a:rPr>
              <a:t>olup </a:t>
            </a:r>
            <a:r>
              <a:rPr sz="2000" spc="-90" dirty="0">
                <a:latin typeface="Arial"/>
                <a:cs typeface="Arial"/>
              </a:rPr>
              <a:t>kapalı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80" dirty="0">
                <a:latin typeface="Arial"/>
                <a:cs typeface="Arial"/>
              </a:rPr>
              <a:t>devre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oluşturur.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15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  <a:tab pos="1600835" algn="l"/>
                <a:tab pos="2739390" algn="l"/>
                <a:tab pos="3699510" algn="l"/>
                <a:tab pos="5073015" algn="l"/>
              </a:tabLst>
            </a:pPr>
            <a:r>
              <a:rPr sz="2000" spc="-60" dirty="0">
                <a:latin typeface="Arial"/>
                <a:cs typeface="Arial"/>
              </a:rPr>
              <a:t>Man</a:t>
            </a:r>
            <a:r>
              <a:rPr sz="2000" spc="-35" dirty="0">
                <a:latin typeface="Arial"/>
                <a:cs typeface="Arial"/>
              </a:rPr>
              <a:t>yetik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0" dirty="0">
                <a:latin typeface="Arial"/>
                <a:cs typeface="Arial"/>
              </a:rPr>
              <a:t>a</a:t>
            </a:r>
            <a:r>
              <a:rPr sz="2000" spc="-50" dirty="0">
                <a:latin typeface="Arial"/>
                <a:cs typeface="Arial"/>
              </a:rPr>
              <a:t>l</a:t>
            </a:r>
            <a:r>
              <a:rPr sz="2000" spc="-150" dirty="0">
                <a:latin typeface="Arial"/>
                <a:cs typeface="Arial"/>
              </a:rPr>
              <a:t>a</a:t>
            </a:r>
            <a:r>
              <a:rPr sz="2000" spc="-85" dirty="0">
                <a:latin typeface="Arial"/>
                <a:cs typeface="Arial"/>
              </a:rPr>
              <a:t>ndak</a:t>
            </a:r>
            <a:r>
              <a:rPr sz="2000" spc="-3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5" dirty="0">
                <a:latin typeface="Arial"/>
                <a:cs typeface="Arial"/>
              </a:rPr>
              <a:t>k</a:t>
            </a:r>
            <a:r>
              <a:rPr sz="2000" spc="-90" dirty="0">
                <a:latin typeface="Arial"/>
                <a:cs typeface="Arial"/>
              </a:rPr>
              <a:t>uv</a:t>
            </a:r>
            <a:r>
              <a:rPr sz="2000" spc="-95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et	</a:t>
            </a:r>
            <a:r>
              <a:rPr sz="2000" spc="-105" dirty="0">
                <a:latin typeface="Arial"/>
                <a:cs typeface="Arial"/>
              </a:rPr>
              <a:t>çi</a:t>
            </a:r>
            <a:r>
              <a:rPr sz="2000" spc="-160" dirty="0">
                <a:latin typeface="Arial"/>
                <a:cs typeface="Arial"/>
              </a:rPr>
              <a:t>z</a:t>
            </a:r>
            <a:r>
              <a:rPr sz="2000" spc="-55" dirty="0">
                <a:latin typeface="Arial"/>
                <a:cs typeface="Arial"/>
              </a:rPr>
              <a:t>gi</a:t>
            </a:r>
            <a:r>
              <a:rPr sz="2000" spc="-45" dirty="0">
                <a:latin typeface="Arial"/>
                <a:cs typeface="Arial"/>
              </a:rPr>
              <a:t>l</a:t>
            </a:r>
            <a:r>
              <a:rPr sz="2000" spc="-30" dirty="0">
                <a:latin typeface="Arial"/>
                <a:cs typeface="Arial"/>
              </a:rPr>
              <a:t>erinin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65" dirty="0">
                <a:latin typeface="Arial"/>
                <a:cs typeface="Arial"/>
              </a:rPr>
              <a:t>say</a:t>
            </a:r>
            <a:r>
              <a:rPr sz="2000" spc="-95" dirty="0">
                <a:latin typeface="Arial"/>
                <a:cs typeface="Arial"/>
              </a:rPr>
              <a:t>ı</a:t>
            </a:r>
            <a:r>
              <a:rPr sz="2000" spc="-165" dirty="0">
                <a:latin typeface="Arial"/>
                <a:cs typeface="Arial"/>
              </a:rPr>
              <a:t>sı</a:t>
            </a:r>
            <a:endParaRPr sz="20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95" dirty="0">
                <a:latin typeface="Arial"/>
                <a:cs typeface="Arial"/>
              </a:rPr>
              <a:t>akının </a:t>
            </a:r>
            <a:r>
              <a:rPr sz="2000" spc="-60" dirty="0">
                <a:latin typeface="Arial"/>
                <a:cs typeface="Arial"/>
              </a:rPr>
              <a:t>değerini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verir.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235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36DBF45-3C32-4198-9933-ECD227DA6BCB}"/>
              </a:ext>
            </a:extLst>
          </p:cNvPr>
          <p:cNvGrpSpPr/>
          <p:nvPr/>
        </p:nvGrpSpPr>
        <p:grpSpPr>
          <a:xfrm>
            <a:off x="6096000" y="457200"/>
            <a:ext cx="2846705" cy="5530850"/>
            <a:chOff x="6019800" y="1143000"/>
            <a:chExt cx="2846705" cy="553085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DFF257D-F066-403F-9EF0-64AFE22C1228}"/>
                </a:ext>
              </a:extLst>
            </p:cNvPr>
            <p:cNvSpPr/>
            <p:nvPr/>
          </p:nvSpPr>
          <p:spPr>
            <a:xfrm>
              <a:off x="6019800" y="2971800"/>
              <a:ext cx="2673350" cy="1666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3760CE7-385F-4FE8-848E-D6D8E8A77A84}"/>
                </a:ext>
              </a:extLst>
            </p:cNvPr>
            <p:cNvSpPr/>
            <p:nvPr/>
          </p:nvSpPr>
          <p:spPr>
            <a:xfrm>
              <a:off x="6019800" y="1143000"/>
              <a:ext cx="2846324" cy="1809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47E4378-45E3-4710-AD25-A95EA39C0C4C}"/>
                </a:ext>
              </a:extLst>
            </p:cNvPr>
            <p:cNvSpPr/>
            <p:nvPr/>
          </p:nvSpPr>
          <p:spPr>
            <a:xfrm>
              <a:off x="6019800" y="4572000"/>
              <a:ext cx="2414524" cy="21018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750514B7-C42A-4087-BBC7-2A3B0441FA77}"/>
              </a:ext>
            </a:extLst>
          </p:cNvPr>
          <p:cNvSpPr txBox="1"/>
          <p:nvPr/>
        </p:nvSpPr>
        <p:spPr>
          <a:xfrm>
            <a:off x="449640" y="331042"/>
            <a:ext cx="6600825" cy="4717958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318770" algn="just">
              <a:lnSpc>
                <a:spcPct val="100000"/>
              </a:lnSpc>
              <a:spcBef>
                <a:spcPts val="715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1.2.2 </a:t>
            </a:r>
            <a:r>
              <a:rPr sz="2400" b="1" spc="-150" dirty="0">
                <a:solidFill>
                  <a:srgbClr val="FF0000"/>
                </a:solidFill>
                <a:latin typeface="Arial"/>
                <a:cs typeface="Arial"/>
              </a:rPr>
              <a:t>Elektromanyetik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Alanın</a:t>
            </a:r>
            <a:r>
              <a:rPr sz="2400" b="1" spc="-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35" dirty="0">
                <a:solidFill>
                  <a:srgbClr val="FF0000"/>
                </a:solidFill>
                <a:latin typeface="Arial"/>
                <a:cs typeface="Arial"/>
              </a:rPr>
              <a:t>Üretilmesi</a:t>
            </a:r>
            <a:endParaRPr sz="2400" dirty="0">
              <a:latin typeface="Arial"/>
              <a:cs typeface="Arial"/>
            </a:endParaRPr>
          </a:p>
          <a:p>
            <a:pPr marL="355600" marR="1255395" indent="-342900" algn="just">
              <a:lnSpc>
                <a:spcPct val="100000"/>
              </a:lnSpc>
              <a:spcBef>
                <a:spcPts val="655"/>
              </a:spcBef>
              <a:buChar char="•"/>
              <a:tabLst>
                <a:tab pos="355600" algn="l"/>
              </a:tabLst>
            </a:pPr>
            <a:r>
              <a:rPr sz="2400" spc="-85" dirty="0">
                <a:latin typeface="Arial"/>
                <a:cs typeface="Arial"/>
              </a:rPr>
              <a:t>İçinden </a:t>
            </a:r>
            <a:r>
              <a:rPr sz="2400" spc="-130" dirty="0">
                <a:latin typeface="Arial"/>
                <a:cs typeface="Arial"/>
              </a:rPr>
              <a:t>akım </a:t>
            </a:r>
            <a:r>
              <a:rPr sz="2400" spc="-155" dirty="0">
                <a:latin typeface="Arial"/>
                <a:cs typeface="Arial"/>
              </a:rPr>
              <a:t>geçen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40" dirty="0">
                <a:latin typeface="Arial"/>
                <a:cs typeface="Arial"/>
              </a:rPr>
              <a:t>iletkenin  </a:t>
            </a:r>
            <a:r>
              <a:rPr sz="2400" spc="-65" dirty="0">
                <a:latin typeface="Arial"/>
                <a:cs typeface="Arial"/>
              </a:rPr>
              <a:t>etrafında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125" dirty="0">
                <a:latin typeface="Arial"/>
                <a:cs typeface="Arial"/>
              </a:rPr>
              <a:t>meydana  </a:t>
            </a:r>
            <a:r>
              <a:rPr sz="2400" spc="-55" dirty="0">
                <a:latin typeface="Arial"/>
                <a:cs typeface="Arial"/>
              </a:rPr>
              <a:t>gelir.</a:t>
            </a:r>
            <a:endParaRPr sz="2400" dirty="0">
              <a:latin typeface="Arial"/>
              <a:cs typeface="Arial"/>
            </a:endParaRPr>
          </a:p>
          <a:p>
            <a:pPr marL="355600" marR="1253490" indent="-342900" algn="just">
              <a:lnSpc>
                <a:spcPct val="100000"/>
              </a:lnSpc>
              <a:spcBef>
                <a:spcPts val="1805"/>
              </a:spcBef>
              <a:buChar char="•"/>
              <a:tabLst>
                <a:tab pos="355600" algn="l"/>
              </a:tabLst>
            </a:pPr>
            <a:r>
              <a:rPr sz="2400" spc="-150" dirty="0">
                <a:latin typeface="Arial"/>
                <a:cs typeface="Arial"/>
              </a:rPr>
              <a:t>Oluşan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alanın </a:t>
            </a:r>
            <a:r>
              <a:rPr sz="2400" spc="-95" dirty="0">
                <a:latin typeface="Arial"/>
                <a:cs typeface="Arial"/>
              </a:rPr>
              <a:t>büyüklüğü  </a:t>
            </a:r>
            <a:r>
              <a:rPr sz="2400" spc="-150" dirty="0">
                <a:latin typeface="Arial"/>
                <a:cs typeface="Arial"/>
              </a:rPr>
              <a:t>geçen </a:t>
            </a:r>
            <a:r>
              <a:rPr sz="2400" spc="-130" dirty="0">
                <a:latin typeface="Arial"/>
                <a:cs typeface="Arial"/>
              </a:rPr>
              <a:t>akım </a:t>
            </a:r>
            <a:r>
              <a:rPr sz="2400" spc="-65" dirty="0">
                <a:latin typeface="Arial"/>
                <a:cs typeface="Arial"/>
              </a:rPr>
              <a:t>miktarına </a:t>
            </a:r>
            <a:r>
              <a:rPr sz="2400" spc="-95" dirty="0">
                <a:latin typeface="Arial"/>
                <a:cs typeface="Arial"/>
              </a:rPr>
              <a:t>bağlıdır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85" dirty="0">
                <a:latin typeface="Arial"/>
                <a:cs typeface="Arial"/>
              </a:rPr>
              <a:t>yönü  </a:t>
            </a:r>
            <a:r>
              <a:rPr sz="2400" spc="-225" dirty="0">
                <a:latin typeface="Arial"/>
                <a:cs typeface="Arial"/>
              </a:rPr>
              <a:t>sağ </a:t>
            </a:r>
            <a:r>
              <a:rPr sz="2400" spc="-60" dirty="0">
                <a:latin typeface="Arial"/>
                <a:cs typeface="Arial"/>
              </a:rPr>
              <a:t>el </a:t>
            </a:r>
            <a:r>
              <a:rPr sz="2400" spc="-75" dirty="0">
                <a:latin typeface="Arial"/>
                <a:cs typeface="Arial"/>
              </a:rPr>
              <a:t>kuralı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0" dirty="0" err="1">
                <a:latin typeface="Arial"/>
                <a:cs typeface="Arial"/>
              </a:rPr>
              <a:t>bulunur</a:t>
            </a:r>
            <a:r>
              <a:rPr sz="2400" spc="-50" dirty="0">
                <a:latin typeface="Arial"/>
                <a:cs typeface="Arial"/>
              </a:rPr>
              <a:t>.</a:t>
            </a:r>
            <a:endParaRPr lang="tr-TR" sz="2400" dirty="0">
              <a:latin typeface="Arial"/>
              <a:cs typeface="Arial"/>
            </a:endParaRPr>
          </a:p>
          <a:p>
            <a:pPr marL="355600" marR="1253490" indent="-342900" algn="just">
              <a:lnSpc>
                <a:spcPct val="100000"/>
              </a:lnSpc>
              <a:spcBef>
                <a:spcPts val="1805"/>
              </a:spcBef>
              <a:buChar char="•"/>
              <a:tabLst>
                <a:tab pos="355600" algn="l"/>
              </a:tabLst>
            </a:pPr>
            <a:r>
              <a:rPr sz="2400" spc="-190" dirty="0" err="1">
                <a:latin typeface="Arial"/>
                <a:cs typeface="Arial"/>
              </a:rPr>
              <a:t>Eğer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iletken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60" dirty="0">
                <a:latin typeface="Arial"/>
                <a:cs typeface="Arial"/>
              </a:rPr>
              <a:t>bobin </a:t>
            </a:r>
            <a:r>
              <a:rPr sz="2400" spc="-100" dirty="0">
                <a:latin typeface="Arial"/>
                <a:cs typeface="Arial"/>
              </a:rPr>
              <a:t>şeklinde </a:t>
            </a:r>
            <a:r>
              <a:rPr sz="2400" spc="-114" dirty="0">
                <a:latin typeface="Arial"/>
                <a:cs typeface="Arial"/>
              </a:rPr>
              <a:t>sarılırsa,  </a:t>
            </a:r>
            <a:r>
              <a:rPr sz="2400" spc="-45" dirty="0">
                <a:latin typeface="Arial"/>
                <a:cs typeface="Arial"/>
              </a:rPr>
              <a:t>toplam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65" dirty="0">
                <a:latin typeface="Arial"/>
                <a:cs typeface="Arial"/>
              </a:rPr>
              <a:t>her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iletkenden  </a:t>
            </a:r>
            <a:r>
              <a:rPr sz="2400" spc="-150" dirty="0">
                <a:latin typeface="Arial"/>
                <a:cs typeface="Arial"/>
              </a:rPr>
              <a:t>geçen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90" dirty="0">
                <a:latin typeface="Arial"/>
                <a:cs typeface="Arial"/>
              </a:rPr>
              <a:t>alanların </a:t>
            </a:r>
            <a:r>
              <a:rPr sz="2400" spc="-75" dirty="0">
                <a:latin typeface="Arial"/>
                <a:cs typeface="Arial"/>
              </a:rPr>
              <a:t>toplamına </a:t>
            </a:r>
            <a:r>
              <a:rPr sz="2400" spc="-65" dirty="0">
                <a:latin typeface="Arial"/>
                <a:cs typeface="Arial"/>
              </a:rPr>
              <a:t>eşit  </a:t>
            </a:r>
            <a:r>
              <a:rPr sz="2400" spc="-3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4355094E-688E-49F1-8453-A2D12B8E9E09}"/>
              </a:ext>
            </a:extLst>
          </p:cNvPr>
          <p:cNvSpPr txBox="1"/>
          <p:nvPr/>
        </p:nvSpPr>
        <p:spPr>
          <a:xfrm>
            <a:off x="449640" y="5168679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Düz iletkende baş parmak akımın yönünü, dört parmak akının yönünü gösterir. Bobinde sağ el kuralı ters işler. </a:t>
            </a:r>
          </a:p>
        </p:txBody>
      </p:sp>
    </p:spTree>
    <p:extLst>
      <p:ext uri="{BB962C8B-B14F-4D97-AF65-F5344CB8AC3E}">
        <p14:creationId xmlns:p14="http://schemas.microsoft.com/office/powerpoint/2010/main" val="372789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15867" y="3189619"/>
            <a:ext cx="36150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0255" algn="l"/>
                <a:tab pos="1065530" algn="l"/>
                <a:tab pos="1998345" algn="l"/>
                <a:tab pos="2513965" algn="l"/>
                <a:tab pos="3234690" algn="l"/>
              </a:tabLst>
            </a:pPr>
            <a:r>
              <a:rPr sz="1600" spc="-140" dirty="0">
                <a:latin typeface="Arial"/>
                <a:cs typeface="Arial"/>
              </a:rPr>
              <a:t>B</a:t>
            </a:r>
            <a:r>
              <a:rPr sz="1600" spc="-110" dirty="0">
                <a:latin typeface="Arial"/>
                <a:cs typeface="Arial"/>
              </a:rPr>
              <a:t>u</a:t>
            </a:r>
            <a:r>
              <a:rPr sz="1600" spc="15" dirty="0">
                <a:latin typeface="Arial"/>
                <a:cs typeface="Arial"/>
              </a:rPr>
              <a:t>r</a:t>
            </a:r>
            <a:r>
              <a:rPr sz="1600" spc="-90" dirty="0">
                <a:latin typeface="Arial"/>
                <a:cs typeface="Arial"/>
              </a:rPr>
              <a:t>ad</a:t>
            </a:r>
            <a:r>
              <a:rPr sz="1600" spc="-13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b="1" spc="-150" dirty="0">
                <a:latin typeface="Arial"/>
                <a:cs typeface="Arial"/>
              </a:rPr>
              <a:t>H</a:t>
            </a:r>
            <a:r>
              <a:rPr sz="1600" b="1" dirty="0">
                <a:latin typeface="Arial"/>
                <a:cs typeface="Arial"/>
              </a:rPr>
              <a:t>	</a:t>
            </a:r>
            <a:r>
              <a:rPr sz="1600" spc="-50" dirty="0">
                <a:latin typeface="Arial"/>
                <a:cs typeface="Arial"/>
              </a:rPr>
              <a:t>manyet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75" dirty="0">
                <a:latin typeface="Arial"/>
                <a:cs typeface="Arial"/>
              </a:rPr>
              <a:t>k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75" dirty="0">
                <a:latin typeface="Arial"/>
                <a:cs typeface="Arial"/>
              </a:rPr>
              <a:t>alan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195" dirty="0">
                <a:latin typeface="Arial"/>
                <a:cs typeface="Arial"/>
              </a:rPr>
              <a:t>ş</a:t>
            </a:r>
            <a:r>
              <a:rPr sz="1600" spc="10" dirty="0">
                <a:latin typeface="Arial"/>
                <a:cs typeface="Arial"/>
              </a:rPr>
              <a:t>i</a:t>
            </a:r>
            <a:r>
              <a:rPr sz="1600" spc="-40" dirty="0">
                <a:latin typeface="Arial"/>
                <a:cs typeface="Arial"/>
              </a:rPr>
              <a:t>dde</a:t>
            </a:r>
            <a:r>
              <a:rPr sz="1600" spc="-20" dirty="0">
                <a:latin typeface="Arial"/>
                <a:cs typeface="Arial"/>
              </a:rPr>
              <a:t>t</a:t>
            </a:r>
            <a:r>
              <a:rPr sz="1600" spc="10" dirty="0">
                <a:latin typeface="Arial"/>
                <a:cs typeface="Arial"/>
              </a:rPr>
              <a:t>i</a:t>
            </a:r>
            <a:r>
              <a:rPr sz="1600" dirty="0">
                <a:latin typeface="Arial"/>
                <a:cs typeface="Arial"/>
              </a:rPr>
              <a:t>	</a:t>
            </a:r>
            <a:r>
              <a:rPr sz="1600" spc="-35" dirty="0">
                <a:latin typeface="Arial"/>
                <a:cs typeface="Arial"/>
              </a:rPr>
              <a:t>ol</a:t>
            </a:r>
            <a:r>
              <a:rPr sz="1600" spc="-40" dirty="0">
                <a:latin typeface="Arial"/>
                <a:cs typeface="Arial"/>
              </a:rPr>
              <a:t>u</a:t>
            </a:r>
            <a:r>
              <a:rPr sz="1600" spc="-55" dirty="0">
                <a:latin typeface="Arial"/>
                <a:cs typeface="Arial"/>
              </a:rPr>
              <a:t>p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7762" y="3238387"/>
            <a:ext cx="315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b="1" spc="-60" baseline="13888" dirty="0">
                <a:latin typeface="Arial"/>
                <a:cs typeface="Arial"/>
              </a:rPr>
              <a:t>I</a:t>
            </a:r>
            <a:r>
              <a:rPr sz="1050" b="1" i="1" spc="-40" dirty="0">
                <a:latin typeface="Arial"/>
                <a:cs typeface="Arial"/>
              </a:rPr>
              <a:t>net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6796" y="3189619"/>
            <a:ext cx="467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latin typeface="Arial"/>
                <a:cs typeface="Arial"/>
              </a:rPr>
              <a:t>akı</a:t>
            </a:r>
            <a:r>
              <a:rPr sz="1600" spc="-145" dirty="0">
                <a:latin typeface="Arial"/>
                <a:cs typeface="Arial"/>
              </a:rPr>
              <a:t>m</a:t>
            </a:r>
            <a:r>
              <a:rPr sz="1600" spc="-80" dirty="0">
                <a:latin typeface="Arial"/>
                <a:cs typeface="Arial"/>
              </a:rPr>
              <a:t>ı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867" y="3433460"/>
            <a:ext cx="4598035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"/>
                <a:cs typeface="Arial"/>
              </a:rPr>
              <a:t>tarafından </a:t>
            </a:r>
            <a:r>
              <a:rPr sz="1600" spc="-5" dirty="0">
                <a:latin typeface="Arial"/>
                <a:cs typeface="Arial"/>
              </a:rPr>
              <a:t>üretilir. </a:t>
            </a:r>
            <a:endParaRPr lang="tr-TR" sz="1600" spc="-5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95" dirty="0">
                <a:latin typeface="Arial"/>
                <a:cs typeface="Arial"/>
              </a:rPr>
              <a:t>SI </a:t>
            </a:r>
            <a:r>
              <a:rPr sz="1600" spc="-65" dirty="0">
                <a:latin typeface="Arial"/>
                <a:cs typeface="Arial"/>
              </a:rPr>
              <a:t>sisteminde </a:t>
            </a:r>
            <a:r>
              <a:rPr sz="1600" b="1" spc="-20" dirty="0">
                <a:latin typeface="Arial"/>
                <a:cs typeface="Arial"/>
              </a:rPr>
              <a:t>I </a:t>
            </a:r>
            <a:r>
              <a:rPr sz="1600" spc="-65" dirty="0">
                <a:latin typeface="Arial"/>
                <a:cs typeface="Arial"/>
              </a:rPr>
              <a:t>amper </a:t>
            </a:r>
            <a:r>
              <a:rPr sz="1600" spc="-85" dirty="0">
                <a:latin typeface="Arial"/>
                <a:cs typeface="Arial"/>
              </a:rPr>
              <a:t>(A) </a:t>
            </a:r>
            <a:r>
              <a:rPr sz="1600" spc="-90" dirty="0">
                <a:latin typeface="Arial"/>
                <a:cs typeface="Arial"/>
              </a:rPr>
              <a:t>ve </a:t>
            </a:r>
            <a:r>
              <a:rPr sz="1600" b="1" spc="-150" dirty="0">
                <a:latin typeface="Arial"/>
                <a:cs typeface="Arial"/>
              </a:rPr>
              <a:t>H  </a:t>
            </a:r>
            <a:r>
              <a:rPr sz="1600" spc="-20" dirty="0" err="1">
                <a:latin typeface="Arial"/>
                <a:cs typeface="Arial"/>
              </a:rPr>
              <a:t>amper</a:t>
            </a:r>
            <a:r>
              <a:rPr sz="1600" spc="-20" dirty="0">
                <a:latin typeface="Arial"/>
                <a:cs typeface="Arial"/>
              </a:rPr>
              <a:t>-</a:t>
            </a:r>
            <a:r>
              <a:rPr lang="tr-TR" sz="1600" spc="-20" dirty="0">
                <a:latin typeface="Arial"/>
                <a:cs typeface="Arial"/>
              </a:rPr>
              <a:t>tur</a:t>
            </a:r>
            <a:r>
              <a:rPr sz="1600" spc="-20" dirty="0">
                <a:latin typeface="Arial"/>
                <a:cs typeface="Arial"/>
              </a:rPr>
              <a:t>/metre </a:t>
            </a:r>
            <a:r>
              <a:rPr sz="1600" spc="-10" dirty="0">
                <a:latin typeface="Arial"/>
                <a:cs typeface="Arial"/>
              </a:rPr>
              <a:t>(A</a:t>
            </a:r>
            <a:r>
              <a:rPr lang="tr-TR" sz="1600" spc="-1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/m) </a:t>
            </a:r>
            <a:r>
              <a:rPr sz="1600" spc="-60" dirty="0">
                <a:latin typeface="Arial"/>
                <a:cs typeface="Arial"/>
              </a:rPr>
              <a:t>olarak </a:t>
            </a:r>
            <a:r>
              <a:rPr sz="1600" spc="-40" dirty="0">
                <a:latin typeface="Arial"/>
                <a:cs typeface="Arial"/>
              </a:rPr>
              <a:t>ölçülür. </a:t>
            </a:r>
            <a:r>
              <a:rPr sz="1600" b="1" i="1" spc="-5" dirty="0">
                <a:latin typeface="Times New Roman"/>
                <a:cs typeface="Times New Roman"/>
              </a:rPr>
              <a:t>l </a:t>
            </a:r>
            <a:r>
              <a:rPr sz="1600" spc="-50" dirty="0">
                <a:latin typeface="Arial"/>
                <a:cs typeface="Arial"/>
              </a:rPr>
              <a:t>manyetik </a:t>
            </a:r>
            <a:r>
              <a:rPr sz="1600" spc="-95" dirty="0">
                <a:latin typeface="Arial"/>
                <a:cs typeface="Arial"/>
              </a:rPr>
              <a:t>akı  </a:t>
            </a:r>
            <a:r>
              <a:rPr sz="1600" spc="-50" dirty="0">
                <a:latin typeface="Arial"/>
                <a:cs typeface="Arial"/>
              </a:rPr>
              <a:t>yolunun </a:t>
            </a:r>
            <a:r>
              <a:rPr sz="1600" spc="-60" dirty="0">
                <a:latin typeface="Arial"/>
                <a:cs typeface="Arial"/>
              </a:rPr>
              <a:t>uzunluğudur </a:t>
            </a:r>
            <a:r>
              <a:rPr sz="1600" spc="-90" dirty="0">
                <a:latin typeface="Arial"/>
                <a:cs typeface="Arial"/>
              </a:rPr>
              <a:t>ve </a:t>
            </a:r>
            <a:r>
              <a:rPr sz="1600" spc="-15" dirty="0">
                <a:latin typeface="Arial"/>
                <a:cs typeface="Arial"/>
              </a:rPr>
              <a:t>birimi</a:t>
            </a:r>
            <a:r>
              <a:rPr sz="1600" spc="-17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metredir.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20751" y="2713882"/>
            <a:ext cx="97615" cy="112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58037" y="2496199"/>
            <a:ext cx="1771650" cy="571500"/>
          </a:xfrm>
          <a:prstGeom prst="rect">
            <a:avLst/>
          </a:prstGeom>
          <a:solidFill>
            <a:srgbClr val="EBE9D7"/>
          </a:solidFill>
          <a:ln w="12700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3600"/>
              </a:lnSpc>
            </a:pPr>
            <a:r>
              <a:rPr sz="5475" spc="82" baseline="-13698" dirty="0">
                <a:latin typeface="Symbol"/>
                <a:cs typeface="Symbol"/>
              </a:rPr>
              <a:t></a:t>
            </a:r>
            <a:r>
              <a:rPr sz="5475" spc="-682" baseline="-13698" dirty="0">
                <a:latin typeface="Times New Roman"/>
                <a:cs typeface="Times New Roman"/>
              </a:rPr>
              <a:t> </a:t>
            </a:r>
            <a:r>
              <a:rPr sz="2150" b="1" i="1" spc="80" dirty="0">
                <a:latin typeface="Times New Roman"/>
                <a:cs typeface="Times New Roman"/>
              </a:rPr>
              <a:t>H</a:t>
            </a:r>
            <a:r>
              <a:rPr sz="2150" b="1" i="1" spc="15" dirty="0">
                <a:latin typeface="Times New Roman"/>
                <a:cs typeface="Times New Roman"/>
              </a:rPr>
              <a:t> </a:t>
            </a:r>
            <a:r>
              <a:rPr sz="2150" spc="45" dirty="0">
                <a:latin typeface="Symbol"/>
                <a:cs typeface="Symbol"/>
              </a:rPr>
              <a:t></a:t>
            </a:r>
            <a:r>
              <a:rPr sz="2150" spc="-215" dirty="0">
                <a:latin typeface="Times New Roman"/>
                <a:cs typeface="Times New Roman"/>
              </a:rPr>
              <a:t> </a:t>
            </a:r>
            <a:r>
              <a:rPr sz="2150" b="1" i="1" spc="100" dirty="0">
                <a:latin typeface="Times New Roman"/>
                <a:cs typeface="Times New Roman"/>
              </a:rPr>
              <a:t>dl</a:t>
            </a:r>
            <a:r>
              <a:rPr sz="2150" b="1" i="1" spc="20" dirty="0">
                <a:latin typeface="Times New Roman"/>
                <a:cs typeface="Times New Roman"/>
              </a:rPr>
              <a:t> </a:t>
            </a:r>
            <a:r>
              <a:rPr sz="2150" spc="55" dirty="0">
                <a:latin typeface="Symbol"/>
                <a:cs typeface="Symbol"/>
              </a:rPr>
              <a:t></a:t>
            </a:r>
            <a:r>
              <a:rPr sz="2150" spc="100" dirty="0">
                <a:latin typeface="Times New Roman"/>
                <a:cs typeface="Times New Roman"/>
              </a:rPr>
              <a:t> </a:t>
            </a:r>
            <a:r>
              <a:rPr sz="2150" b="1" i="1" spc="70" dirty="0">
                <a:latin typeface="Times New Roman"/>
                <a:cs typeface="Times New Roman"/>
              </a:rPr>
              <a:t>I</a:t>
            </a:r>
            <a:r>
              <a:rPr sz="2400" b="1" i="1" spc="104" baseline="-20833" dirty="0">
                <a:latin typeface="Times New Roman"/>
                <a:cs typeface="Times New Roman"/>
              </a:rPr>
              <a:t>net</a:t>
            </a:r>
            <a:endParaRPr sz="2400" baseline="-20833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436" y="1319289"/>
            <a:ext cx="8691153" cy="805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84785" marR="5080" indent="-17272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254000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105" dirty="0">
                <a:latin typeface="Arial"/>
                <a:cs typeface="Arial"/>
              </a:rPr>
              <a:t>nüve </a:t>
            </a:r>
            <a:r>
              <a:rPr sz="2400" spc="-60" dirty="0">
                <a:latin typeface="Arial"/>
                <a:cs typeface="Arial"/>
              </a:rPr>
              <a:t>etrafına </a:t>
            </a:r>
            <a:r>
              <a:rPr sz="2400" spc="-110" dirty="0">
                <a:latin typeface="Arial"/>
                <a:cs typeface="Arial"/>
              </a:rPr>
              <a:t>sarılı </a:t>
            </a:r>
            <a:r>
              <a:rPr sz="2400" spc="-140" dirty="0">
                <a:latin typeface="Arial"/>
                <a:cs typeface="Arial"/>
              </a:rPr>
              <a:t>sargıdan  </a:t>
            </a:r>
            <a:r>
              <a:rPr sz="2400" spc="-150" dirty="0">
                <a:latin typeface="Arial"/>
                <a:cs typeface="Arial"/>
              </a:rPr>
              <a:t>geçen </a:t>
            </a:r>
            <a:r>
              <a:rPr sz="2400" spc="-130" dirty="0">
                <a:latin typeface="Arial"/>
                <a:cs typeface="Arial"/>
              </a:rPr>
              <a:t>akım </a:t>
            </a:r>
            <a:r>
              <a:rPr sz="2400" spc="-70" dirty="0">
                <a:latin typeface="Arial"/>
                <a:cs typeface="Arial"/>
              </a:rPr>
              <a:t>tarafından </a:t>
            </a:r>
            <a:r>
              <a:rPr sz="2400" spc="-75" dirty="0">
                <a:latin typeface="Arial"/>
                <a:cs typeface="Arial"/>
              </a:rPr>
              <a:t>manyetik  </a:t>
            </a:r>
            <a:r>
              <a:rPr sz="2400" spc="-105" dirty="0">
                <a:latin typeface="Arial"/>
                <a:cs typeface="Arial"/>
              </a:rPr>
              <a:t>alanın </a:t>
            </a:r>
            <a:r>
              <a:rPr sz="2400" spc="-50" dirty="0">
                <a:latin typeface="Arial"/>
                <a:cs typeface="Arial"/>
              </a:rPr>
              <a:t>üretilmesini </a:t>
            </a:r>
            <a:r>
              <a:rPr sz="2400" spc="-130" dirty="0">
                <a:latin typeface="Arial"/>
                <a:cs typeface="Arial"/>
              </a:rPr>
              <a:t>açıklayan </a:t>
            </a:r>
            <a:r>
              <a:rPr sz="2400" spc="-45" dirty="0">
                <a:latin typeface="Arial"/>
                <a:cs typeface="Arial"/>
              </a:rPr>
              <a:t>temel  </a:t>
            </a:r>
            <a:r>
              <a:rPr sz="2400" spc="-105" dirty="0">
                <a:latin typeface="Arial"/>
                <a:cs typeface="Arial"/>
              </a:rPr>
              <a:t>kanun </a:t>
            </a:r>
            <a:r>
              <a:rPr sz="2400" i="1" spc="-130" dirty="0">
                <a:solidFill>
                  <a:srgbClr val="FF0000"/>
                </a:solidFill>
                <a:latin typeface="Arial"/>
                <a:cs typeface="Arial"/>
              </a:rPr>
              <a:t>Ampere</a:t>
            </a:r>
            <a:r>
              <a:rPr sz="2400" i="1" spc="-1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F0000"/>
                </a:solidFill>
                <a:latin typeface="Arial"/>
                <a:cs typeface="Arial"/>
              </a:rPr>
              <a:t>Kanunu</a:t>
            </a:r>
            <a:r>
              <a:rPr sz="2400" i="1" spc="-95" dirty="0">
                <a:latin typeface="Arial"/>
                <a:cs typeface="Arial"/>
              </a:rPr>
              <a:t>’dur.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0F75C05F-AA8F-4AD8-86A4-D031F172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06" y="4523199"/>
            <a:ext cx="4002086" cy="1305688"/>
          </a:xfrm>
          <a:prstGeom prst="rect">
            <a:avLst/>
          </a:prstGeom>
        </p:spPr>
      </p:pic>
      <p:sp>
        <p:nvSpPr>
          <p:cNvPr id="24" name="object 16">
            <a:extLst>
              <a:ext uri="{FF2B5EF4-FFF2-40B4-BE49-F238E27FC236}">
                <a16:creationId xmlns:a16="http://schemas.microsoft.com/office/drawing/2014/main" id="{E440585F-915D-473F-8CA9-B2E46ED248F5}"/>
              </a:ext>
            </a:extLst>
          </p:cNvPr>
          <p:cNvSpPr txBox="1"/>
          <p:nvPr/>
        </p:nvSpPr>
        <p:spPr>
          <a:xfrm>
            <a:off x="452847" y="381000"/>
            <a:ext cx="8499475" cy="8059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84785" marR="5080" indent="-1727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254000" algn="l"/>
              </a:tabLst>
            </a:pPr>
            <a:r>
              <a:rPr sz="2400" spc="-55" dirty="0" err="1">
                <a:latin typeface="Arial"/>
                <a:cs typeface="Arial"/>
              </a:rPr>
              <a:t>İletken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nüve </a:t>
            </a:r>
            <a:r>
              <a:rPr sz="2400" spc="-90" dirty="0">
                <a:latin typeface="Arial"/>
                <a:cs typeface="Arial"/>
              </a:rPr>
              <a:t>(çekirdek)  </a:t>
            </a:r>
            <a:r>
              <a:rPr sz="2400" spc="-95" dirty="0">
                <a:latin typeface="Arial"/>
                <a:cs typeface="Arial"/>
              </a:rPr>
              <a:t>üzerine </a:t>
            </a:r>
            <a:r>
              <a:rPr sz="2400" spc="-90" dirty="0">
                <a:latin typeface="Arial"/>
                <a:cs typeface="Arial"/>
              </a:rPr>
              <a:t>sarılır </a:t>
            </a:r>
            <a:r>
              <a:rPr sz="2400" spc="-114" dirty="0">
                <a:latin typeface="Arial"/>
                <a:cs typeface="Arial"/>
              </a:rPr>
              <a:t>ise,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110" dirty="0">
                <a:latin typeface="Arial"/>
                <a:cs typeface="Arial"/>
              </a:rPr>
              <a:t>nüve  </a:t>
            </a:r>
            <a:r>
              <a:rPr sz="2400" spc="-90" dirty="0">
                <a:latin typeface="Arial"/>
                <a:cs typeface="Arial"/>
              </a:rPr>
              <a:t>üzerinden devresini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65" dirty="0" err="1">
                <a:latin typeface="Arial"/>
                <a:cs typeface="Arial"/>
              </a:rPr>
              <a:t>tamamlar</a:t>
            </a:r>
            <a:r>
              <a:rPr sz="2400" spc="-6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8C915186-3862-4ECF-979A-F5B4A726E9E8}"/>
              </a:ext>
            </a:extLst>
          </p:cNvPr>
          <p:cNvSpPr/>
          <p:nvPr/>
        </p:nvSpPr>
        <p:spPr>
          <a:xfrm>
            <a:off x="5243923" y="2582038"/>
            <a:ext cx="3708399" cy="308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4331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400217" y="1828800"/>
            <a:ext cx="825715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67945" indent="-3429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93700" algn="l"/>
              </a:tabLst>
            </a:pPr>
            <a:r>
              <a:rPr sz="2400" spc="-85" dirty="0" err="1">
                <a:latin typeface="Arial"/>
                <a:cs typeface="Arial"/>
              </a:rPr>
              <a:t>Böylelikle</a:t>
            </a:r>
            <a:r>
              <a:rPr sz="2400" spc="-85" dirty="0">
                <a:latin typeface="Arial"/>
                <a:cs typeface="Arial"/>
              </a:rPr>
              <a:t>, </a:t>
            </a:r>
            <a:r>
              <a:rPr sz="2400" spc="-105" dirty="0">
                <a:latin typeface="Arial"/>
                <a:cs typeface="Arial"/>
              </a:rPr>
              <a:t>Ampere Kanunu’ndaki  </a:t>
            </a:r>
            <a:r>
              <a:rPr sz="2400" spc="-50" dirty="0">
                <a:latin typeface="Arial"/>
                <a:cs typeface="Arial"/>
              </a:rPr>
              <a:t>integralin </a:t>
            </a:r>
            <a:r>
              <a:rPr sz="2400" spc="-65" dirty="0">
                <a:latin typeface="Arial"/>
                <a:cs typeface="Arial"/>
              </a:rPr>
              <a:t>yolu, </a:t>
            </a:r>
            <a:r>
              <a:rPr sz="2400" spc="-80" dirty="0">
                <a:latin typeface="Arial"/>
                <a:cs typeface="Arial"/>
              </a:rPr>
              <a:t>nüvenin </a:t>
            </a:r>
            <a:r>
              <a:rPr sz="2400" spc="-70" dirty="0">
                <a:latin typeface="Arial"/>
                <a:cs typeface="Arial"/>
              </a:rPr>
              <a:t>ortalama  </a:t>
            </a:r>
            <a:r>
              <a:rPr sz="2400" spc="-60" dirty="0">
                <a:latin typeface="Arial"/>
                <a:cs typeface="Arial"/>
              </a:rPr>
              <a:t>yol </a:t>
            </a:r>
            <a:r>
              <a:rPr sz="2400" spc="-110" dirty="0">
                <a:latin typeface="Arial"/>
                <a:cs typeface="Arial"/>
              </a:rPr>
              <a:t>uzunluğu </a:t>
            </a:r>
            <a:r>
              <a:rPr sz="2400" i="1" spc="-70" dirty="0">
                <a:latin typeface="Times New Roman"/>
                <a:cs typeface="Times New Roman"/>
              </a:rPr>
              <a:t>l</a:t>
            </a:r>
            <a:r>
              <a:rPr sz="2400" i="1" spc="-104" baseline="-20833" dirty="0">
                <a:latin typeface="Arial"/>
                <a:cs typeface="Arial"/>
              </a:rPr>
              <a:t>c </a:t>
            </a:r>
            <a:r>
              <a:rPr sz="2400" spc="-75" dirty="0">
                <a:latin typeface="Arial"/>
                <a:cs typeface="Arial"/>
              </a:rPr>
              <a:t>olacaktır. </a:t>
            </a:r>
            <a:r>
              <a:rPr sz="2400" spc="-140" dirty="0">
                <a:latin typeface="Arial"/>
                <a:cs typeface="Arial"/>
              </a:rPr>
              <a:t>Akım  </a:t>
            </a:r>
            <a:r>
              <a:rPr sz="2400" spc="-114" dirty="0">
                <a:latin typeface="Arial"/>
                <a:cs typeface="Arial"/>
              </a:rPr>
              <a:t>taşıyan </a:t>
            </a:r>
            <a:r>
              <a:rPr sz="2400" spc="-150" dirty="0">
                <a:latin typeface="Arial"/>
                <a:cs typeface="Arial"/>
              </a:rPr>
              <a:t>sargı </a:t>
            </a:r>
            <a:r>
              <a:rPr sz="2400" spc="-10" dirty="0">
                <a:latin typeface="Arial"/>
                <a:cs typeface="Arial"/>
              </a:rPr>
              <a:t>telleri </a:t>
            </a:r>
            <a:r>
              <a:rPr sz="2400" spc="-50" dirty="0">
                <a:latin typeface="Arial"/>
                <a:cs typeface="Arial"/>
              </a:rPr>
              <a:t>integralin  </a:t>
            </a:r>
            <a:r>
              <a:rPr sz="2400" spc="-65" dirty="0">
                <a:latin typeface="Arial"/>
                <a:cs typeface="Arial"/>
              </a:rPr>
              <a:t>yolunu </a:t>
            </a:r>
            <a:r>
              <a:rPr sz="2400" i="1" spc="-185" dirty="0">
                <a:latin typeface="Arial"/>
                <a:cs typeface="Arial"/>
              </a:rPr>
              <a:t>N </a:t>
            </a:r>
            <a:r>
              <a:rPr sz="2400" spc="-90" dirty="0">
                <a:latin typeface="Arial"/>
                <a:cs typeface="Arial"/>
              </a:rPr>
              <a:t>defa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keserler.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0" y="328135"/>
            <a:ext cx="8905194" cy="1240083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736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719580" algn="l"/>
                <a:tab pos="2644775" algn="l"/>
                <a:tab pos="3429635" algn="l"/>
              </a:tabLst>
            </a:pPr>
            <a:r>
              <a:rPr sz="2400" spc="-345" dirty="0" err="1">
                <a:latin typeface="Arial"/>
                <a:cs typeface="Arial"/>
              </a:rPr>
              <a:t>Ç</a:t>
            </a:r>
            <a:r>
              <a:rPr sz="2400" spc="-254" dirty="0" err="1">
                <a:latin typeface="Arial"/>
                <a:cs typeface="Arial"/>
              </a:rPr>
              <a:t>e</a:t>
            </a:r>
            <a:r>
              <a:rPr sz="2400" spc="-65" dirty="0" err="1">
                <a:latin typeface="Arial"/>
                <a:cs typeface="Arial"/>
              </a:rPr>
              <a:t>k</a:t>
            </a:r>
            <a:r>
              <a:rPr sz="2400" spc="-45" dirty="0" err="1">
                <a:latin typeface="Arial"/>
                <a:cs typeface="Arial"/>
              </a:rPr>
              <a:t>i</a:t>
            </a:r>
            <a:r>
              <a:rPr sz="2400" spc="-55" dirty="0" err="1">
                <a:latin typeface="Arial"/>
                <a:cs typeface="Arial"/>
              </a:rPr>
              <a:t>rd</a:t>
            </a:r>
            <a:r>
              <a:rPr sz="2400" spc="-65" dirty="0" err="1">
                <a:latin typeface="Arial"/>
                <a:cs typeface="Arial"/>
              </a:rPr>
              <a:t>e</a:t>
            </a:r>
            <a:r>
              <a:rPr sz="2400" spc="-110" dirty="0" err="1">
                <a:latin typeface="Arial"/>
                <a:cs typeface="Arial"/>
              </a:rPr>
              <a:t>k</a:t>
            </a:r>
            <a:r>
              <a:rPr lang="tr-TR" sz="2400" spc="-11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(</a:t>
            </a:r>
            <a:r>
              <a:rPr sz="2400" spc="-110" dirty="0" err="1">
                <a:latin typeface="Arial"/>
                <a:cs typeface="Arial"/>
              </a:rPr>
              <a:t>nüve</a:t>
            </a:r>
            <a:r>
              <a:rPr sz="2400" spc="-55" dirty="0">
                <a:latin typeface="Arial"/>
                <a:cs typeface="Arial"/>
              </a:rPr>
              <a:t>)</a:t>
            </a:r>
            <a:r>
              <a:rPr sz="2400" spc="-25" dirty="0">
                <a:latin typeface="Arial"/>
                <a:cs typeface="Arial"/>
              </a:rPr>
              <a:t>;</a:t>
            </a:r>
            <a:r>
              <a:rPr lang="tr-TR" sz="2400" spc="-25" dirty="0">
                <a:latin typeface="Arial"/>
                <a:cs typeface="Arial"/>
              </a:rPr>
              <a:t> </a:t>
            </a:r>
            <a:r>
              <a:rPr sz="2400" u="sng" spc="-90" dirty="0" err="1">
                <a:latin typeface="Arial"/>
                <a:cs typeface="Arial"/>
              </a:rPr>
              <a:t>de</a:t>
            </a:r>
            <a:r>
              <a:rPr sz="2400" u="sng" spc="-130" dirty="0" err="1">
                <a:latin typeface="Arial"/>
                <a:cs typeface="Arial"/>
              </a:rPr>
              <a:t>m</a:t>
            </a:r>
            <a:r>
              <a:rPr sz="2400" u="sng" spc="25" dirty="0" err="1">
                <a:latin typeface="Arial"/>
                <a:cs typeface="Arial"/>
              </a:rPr>
              <a:t>ir</a:t>
            </a:r>
            <a:r>
              <a:rPr lang="tr-TR" sz="2400" spc="25" dirty="0">
                <a:latin typeface="Arial"/>
                <a:cs typeface="Arial"/>
              </a:rPr>
              <a:t> </a:t>
            </a:r>
            <a:r>
              <a:rPr sz="2400" spc="-120" dirty="0" err="1">
                <a:latin typeface="Arial"/>
                <a:cs typeface="Arial"/>
              </a:rPr>
              <a:t>veya</a:t>
            </a:r>
            <a:r>
              <a:rPr sz="2400" spc="-120" dirty="0">
                <a:latin typeface="Arial"/>
                <a:cs typeface="Arial"/>
              </a:rPr>
              <a:t>  </a:t>
            </a:r>
            <a:r>
              <a:rPr sz="2400" u="sng" spc="-50" dirty="0" err="1">
                <a:latin typeface="Arial"/>
                <a:cs typeface="Arial"/>
              </a:rPr>
              <a:t>ferromanyetik</a:t>
            </a:r>
            <a:r>
              <a:rPr sz="2400" spc="-50" dirty="0">
                <a:latin typeface="Arial"/>
                <a:cs typeface="Arial"/>
              </a:rPr>
              <a:t>  </a:t>
            </a:r>
            <a:r>
              <a:rPr sz="2400" spc="-100" dirty="0" err="1">
                <a:latin typeface="Arial"/>
                <a:cs typeface="Arial"/>
              </a:rPr>
              <a:t>malzemeler</a:t>
            </a:r>
            <a:r>
              <a:rPr lang="tr-TR" sz="2400" spc="-100" dirty="0">
                <a:latin typeface="Arial"/>
                <a:cs typeface="Arial"/>
              </a:rPr>
              <a:t>den yapılmış ise, akım tarafından yapılmış bütün üretilen </a:t>
            </a:r>
            <a:r>
              <a:rPr lang="tr-TR" sz="2400" u="sng" spc="-70" dirty="0">
                <a:latin typeface="Arial"/>
                <a:cs typeface="Arial"/>
              </a:rPr>
              <a:t>manyetik </a:t>
            </a:r>
            <a:r>
              <a:rPr lang="tr-TR" sz="2400" u="sng" spc="-110" dirty="0">
                <a:latin typeface="Arial"/>
                <a:cs typeface="Arial"/>
              </a:rPr>
              <a:t>alanın </a:t>
            </a:r>
            <a:r>
              <a:rPr lang="tr-TR" sz="2400" u="sng" spc="-105" dirty="0">
                <a:latin typeface="Arial"/>
                <a:cs typeface="Arial"/>
              </a:rPr>
              <a:t>nüve </a:t>
            </a:r>
            <a:r>
              <a:rPr lang="tr-TR" sz="2400" u="sng" spc="-80" dirty="0">
                <a:latin typeface="Arial"/>
                <a:cs typeface="Arial"/>
              </a:rPr>
              <a:t>içerisinde</a:t>
            </a:r>
            <a:r>
              <a:rPr lang="tr-TR" sz="2400" u="sng" dirty="0">
                <a:latin typeface="Arial"/>
                <a:cs typeface="Arial"/>
              </a:rPr>
              <a:t> </a:t>
            </a:r>
            <a:r>
              <a:rPr lang="tr-TR" sz="2400" u="sng" spc="-114" dirty="0">
                <a:latin typeface="Arial"/>
                <a:cs typeface="Arial"/>
              </a:rPr>
              <a:t>kaldığı</a:t>
            </a:r>
            <a:r>
              <a:rPr lang="tr-TR" sz="2400" u="sng" spc="-160" dirty="0">
                <a:latin typeface="Arial"/>
                <a:cs typeface="Arial"/>
              </a:rPr>
              <a:t> </a:t>
            </a:r>
            <a:r>
              <a:rPr lang="tr-TR" sz="2400" u="sng" spc="-100" dirty="0">
                <a:latin typeface="Arial"/>
                <a:cs typeface="Arial"/>
              </a:rPr>
              <a:t>varsayılacaktır.</a:t>
            </a:r>
            <a:endParaRPr lang="tr-TR" sz="2400" u="sng" dirty="0">
              <a:latin typeface="Arial"/>
              <a:cs typeface="Arial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2948D82C-B5A3-4351-8A36-6D87D7246299}"/>
              </a:ext>
            </a:extLst>
          </p:cNvPr>
          <p:cNvSpPr txBox="1"/>
          <p:nvPr/>
        </p:nvSpPr>
        <p:spPr>
          <a:xfrm>
            <a:off x="458706" y="3049648"/>
            <a:ext cx="8362783" cy="1252266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381000" algn="l"/>
              </a:tabLst>
            </a:pPr>
            <a:r>
              <a:rPr sz="2400" spc="-135" dirty="0" err="1">
                <a:latin typeface="Arial"/>
                <a:cs typeface="Arial"/>
              </a:rPr>
              <a:t>Böylece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integral </a:t>
            </a:r>
            <a:r>
              <a:rPr sz="2400" spc="-114" dirty="0">
                <a:latin typeface="Arial"/>
                <a:cs typeface="Arial"/>
              </a:rPr>
              <a:t>alanı </a:t>
            </a:r>
            <a:r>
              <a:rPr sz="2400" spc="-80" dirty="0">
                <a:latin typeface="Arial"/>
                <a:cs typeface="Arial"/>
              </a:rPr>
              <a:t>içinden </a:t>
            </a:r>
            <a:r>
              <a:rPr sz="2400" spc="-150" dirty="0">
                <a:latin typeface="Arial"/>
                <a:cs typeface="Arial"/>
              </a:rPr>
              <a:t>geçen  </a:t>
            </a:r>
            <a:r>
              <a:rPr sz="2400" spc="-125" dirty="0">
                <a:latin typeface="Arial"/>
                <a:cs typeface="Arial"/>
              </a:rPr>
              <a:t>akım </a:t>
            </a:r>
            <a:r>
              <a:rPr sz="2400" i="1" spc="-50" dirty="0">
                <a:latin typeface="Arial"/>
                <a:cs typeface="Arial"/>
              </a:rPr>
              <a:t>I</a:t>
            </a:r>
            <a:r>
              <a:rPr sz="2400" i="1" spc="-75" baseline="-20833" dirty="0">
                <a:latin typeface="Arial"/>
                <a:cs typeface="Arial"/>
              </a:rPr>
              <a:t>net </a:t>
            </a:r>
            <a:r>
              <a:rPr sz="2400" i="1" spc="-70" dirty="0">
                <a:latin typeface="Arial"/>
                <a:cs typeface="Arial"/>
              </a:rPr>
              <a:t>,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60" dirty="0">
                <a:latin typeface="Arial"/>
                <a:cs typeface="Arial"/>
              </a:rPr>
              <a:t>şiddeti </a:t>
            </a:r>
            <a:r>
              <a:rPr sz="2400" spc="-45" dirty="0">
                <a:latin typeface="Arial"/>
                <a:cs typeface="Arial"/>
              </a:rPr>
              <a:t>ile 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60" dirty="0">
                <a:latin typeface="Arial"/>
                <a:cs typeface="Arial"/>
              </a:rPr>
              <a:t>yolu </a:t>
            </a:r>
            <a:r>
              <a:rPr sz="2400" spc="-95" dirty="0">
                <a:latin typeface="Arial"/>
                <a:cs typeface="Arial"/>
              </a:rPr>
              <a:t>uzunluğunun  </a:t>
            </a:r>
            <a:r>
              <a:rPr sz="2400" spc="-114" dirty="0">
                <a:latin typeface="Arial"/>
                <a:cs typeface="Arial"/>
              </a:rPr>
              <a:t>çarpımına </a:t>
            </a:r>
            <a:r>
              <a:rPr sz="2400" spc="-65" dirty="0">
                <a:latin typeface="Arial"/>
                <a:cs typeface="Arial"/>
              </a:rPr>
              <a:t>eşit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  <a:p>
            <a:pPr marL="381000" marR="32384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81000" algn="l"/>
              </a:tabLst>
            </a:pP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85" dirty="0">
                <a:latin typeface="Arial"/>
                <a:cs typeface="Arial"/>
              </a:rPr>
              <a:t>tanımlamalardan </a:t>
            </a:r>
            <a:r>
              <a:rPr sz="2400" spc="-120" dirty="0">
                <a:latin typeface="Arial"/>
                <a:cs typeface="Arial"/>
              </a:rPr>
              <a:t>sonra </a:t>
            </a:r>
            <a:r>
              <a:rPr sz="2400" spc="-100" dirty="0">
                <a:latin typeface="Arial"/>
                <a:cs typeface="Arial"/>
              </a:rPr>
              <a:t>ampere  </a:t>
            </a:r>
            <a:r>
              <a:rPr sz="2400" spc="-90" dirty="0" err="1">
                <a:latin typeface="Arial"/>
                <a:cs typeface="Arial"/>
              </a:rPr>
              <a:t>kanunu</a:t>
            </a:r>
            <a:r>
              <a:rPr sz="2400" spc="-90" dirty="0">
                <a:latin typeface="Arial"/>
                <a:cs typeface="Arial"/>
              </a:rPr>
              <a:t>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25" name="object 10">
            <a:extLst>
              <a:ext uri="{FF2B5EF4-FFF2-40B4-BE49-F238E27FC236}">
                <a16:creationId xmlns:a16="http://schemas.microsoft.com/office/drawing/2014/main" id="{3E20042C-C4AF-4269-BC6F-FB5AA0FDA552}"/>
              </a:ext>
            </a:extLst>
          </p:cNvPr>
          <p:cNvGrpSpPr/>
          <p:nvPr/>
        </p:nvGrpSpPr>
        <p:grpSpPr>
          <a:xfrm>
            <a:off x="3919537" y="4525156"/>
            <a:ext cx="1304925" cy="341630"/>
            <a:chOff x="1098550" y="3911600"/>
            <a:chExt cx="1304925" cy="341630"/>
          </a:xfrm>
        </p:grpSpPr>
        <p:sp>
          <p:nvSpPr>
            <p:cNvPr id="26" name="object 11">
              <a:extLst>
                <a:ext uri="{FF2B5EF4-FFF2-40B4-BE49-F238E27FC236}">
                  <a16:creationId xmlns:a16="http://schemas.microsoft.com/office/drawing/2014/main" id="{E5E9D02C-A8B7-453C-845C-254CFFA5DFFC}"/>
                </a:ext>
              </a:extLst>
            </p:cNvPr>
            <p:cNvSpPr/>
            <p:nvPr/>
          </p:nvSpPr>
          <p:spPr>
            <a:xfrm>
              <a:off x="1108075" y="3921188"/>
              <a:ext cx="1285875" cy="322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2">
              <a:extLst>
                <a:ext uri="{FF2B5EF4-FFF2-40B4-BE49-F238E27FC236}">
                  <a16:creationId xmlns:a16="http://schemas.microsoft.com/office/drawing/2014/main" id="{9FBC9257-38CB-4C20-9492-9803FA7E7F3C}"/>
                </a:ext>
              </a:extLst>
            </p:cNvPr>
            <p:cNvSpPr/>
            <p:nvPr/>
          </p:nvSpPr>
          <p:spPr>
            <a:xfrm>
              <a:off x="1103312" y="3916362"/>
              <a:ext cx="1295400" cy="332105"/>
            </a:xfrm>
            <a:custGeom>
              <a:avLst/>
              <a:gdLst/>
              <a:ahLst/>
              <a:cxnLst/>
              <a:rect l="l" t="t" r="r" b="b"/>
              <a:pathLst>
                <a:path w="1295400" h="332104">
                  <a:moveTo>
                    <a:pt x="0" y="331787"/>
                  </a:moveTo>
                  <a:lnTo>
                    <a:pt x="1295400" y="331787"/>
                  </a:lnTo>
                  <a:lnTo>
                    <a:pt x="1295400" y="0"/>
                  </a:lnTo>
                  <a:lnTo>
                    <a:pt x="0" y="0"/>
                  </a:lnTo>
                  <a:lnTo>
                    <a:pt x="0" y="331787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13">
            <a:extLst>
              <a:ext uri="{FF2B5EF4-FFF2-40B4-BE49-F238E27FC236}">
                <a16:creationId xmlns:a16="http://schemas.microsoft.com/office/drawing/2014/main" id="{43F5E413-162F-4E39-90E6-5E4672E6C3FD}"/>
              </a:ext>
            </a:extLst>
          </p:cNvPr>
          <p:cNvSpPr txBox="1"/>
          <p:nvPr/>
        </p:nvSpPr>
        <p:spPr>
          <a:xfrm>
            <a:off x="555059" y="5065674"/>
            <a:ext cx="8266430" cy="488403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50800" marR="30480">
              <a:lnSpc>
                <a:spcPts val="1910"/>
              </a:lnSpc>
              <a:spcBef>
                <a:spcPts val="165"/>
              </a:spcBef>
              <a:tabLst>
                <a:tab pos="763905" algn="l"/>
                <a:tab pos="1068705" algn="l"/>
                <a:tab pos="1955800" algn="l"/>
                <a:tab pos="2433320" algn="l"/>
                <a:tab pos="3112770" algn="l"/>
                <a:tab pos="4194810" algn="l"/>
                <a:tab pos="4911090" algn="l"/>
                <a:tab pos="5915660" algn="l"/>
                <a:tab pos="6787515" algn="l"/>
                <a:tab pos="7158355" algn="l"/>
              </a:tabLst>
            </a:pPr>
            <a:r>
              <a:rPr sz="1500" spc="-140" dirty="0">
                <a:latin typeface="Arial"/>
                <a:cs typeface="Arial"/>
              </a:rPr>
              <a:t>B</a:t>
            </a:r>
            <a:r>
              <a:rPr sz="1500" spc="-110" dirty="0">
                <a:latin typeface="Arial"/>
                <a:cs typeface="Arial"/>
              </a:rPr>
              <a:t>u</a:t>
            </a:r>
            <a:r>
              <a:rPr sz="1500" spc="-25" dirty="0">
                <a:latin typeface="Arial"/>
                <a:cs typeface="Arial"/>
              </a:rPr>
              <a:t>r</a:t>
            </a:r>
            <a:r>
              <a:rPr sz="1500" spc="-90" dirty="0">
                <a:latin typeface="Arial"/>
                <a:cs typeface="Arial"/>
              </a:rPr>
              <a:t>ad</a:t>
            </a:r>
            <a:r>
              <a:rPr sz="1500" spc="-130" dirty="0">
                <a:latin typeface="Arial"/>
                <a:cs typeface="Arial"/>
              </a:rPr>
              <a:t>a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i="1" spc="-105" dirty="0">
                <a:latin typeface="Arial"/>
                <a:cs typeface="Arial"/>
              </a:rPr>
              <a:t>H,</a:t>
            </a:r>
            <a:r>
              <a:rPr sz="1500" i="1" dirty="0">
                <a:latin typeface="Arial"/>
                <a:cs typeface="Arial"/>
              </a:rPr>
              <a:t>	</a:t>
            </a:r>
            <a:r>
              <a:rPr sz="1500" spc="-85" dirty="0">
                <a:latin typeface="Arial"/>
                <a:cs typeface="Arial"/>
              </a:rPr>
              <a:t>ma</a:t>
            </a:r>
            <a:r>
              <a:rPr sz="1500" spc="-95" dirty="0">
                <a:latin typeface="Arial"/>
                <a:cs typeface="Arial"/>
              </a:rPr>
              <a:t>ny</a:t>
            </a:r>
            <a:r>
              <a:rPr sz="1500" spc="-114" dirty="0">
                <a:latin typeface="Arial"/>
                <a:cs typeface="Arial"/>
              </a:rPr>
              <a:t>e</a:t>
            </a:r>
            <a:r>
              <a:rPr sz="1500" spc="90" dirty="0">
                <a:latin typeface="Arial"/>
                <a:cs typeface="Arial"/>
              </a:rPr>
              <a:t>t</a:t>
            </a:r>
            <a:r>
              <a:rPr sz="1500" spc="10" dirty="0">
                <a:latin typeface="Arial"/>
                <a:cs typeface="Arial"/>
              </a:rPr>
              <a:t>i</a:t>
            </a:r>
            <a:r>
              <a:rPr sz="1500" spc="-75" dirty="0">
                <a:latin typeface="Arial"/>
                <a:cs typeface="Arial"/>
              </a:rPr>
              <a:t>k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85" dirty="0">
                <a:latin typeface="Arial"/>
                <a:cs typeface="Arial"/>
              </a:rPr>
              <a:t>a</a:t>
            </a:r>
            <a:r>
              <a:rPr sz="1500" spc="-30" dirty="0">
                <a:latin typeface="Arial"/>
                <a:cs typeface="Arial"/>
              </a:rPr>
              <a:t>l</a:t>
            </a:r>
            <a:r>
              <a:rPr sz="1500" spc="-90" dirty="0">
                <a:latin typeface="Arial"/>
                <a:cs typeface="Arial"/>
              </a:rPr>
              <a:t>an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195" dirty="0">
                <a:latin typeface="Arial"/>
                <a:cs typeface="Arial"/>
              </a:rPr>
              <a:t>ş</a:t>
            </a:r>
            <a:r>
              <a:rPr sz="1500" spc="10" dirty="0">
                <a:latin typeface="Arial"/>
                <a:cs typeface="Arial"/>
              </a:rPr>
              <a:t>i</a:t>
            </a:r>
            <a:r>
              <a:rPr sz="1500" spc="-75" dirty="0">
                <a:latin typeface="Arial"/>
                <a:cs typeface="Arial"/>
              </a:rPr>
              <a:t>dd</a:t>
            </a:r>
            <a:r>
              <a:rPr sz="1500" spc="-85" dirty="0">
                <a:latin typeface="Arial"/>
                <a:cs typeface="Arial"/>
              </a:rPr>
              <a:t>e</a:t>
            </a:r>
            <a:r>
              <a:rPr sz="1500" spc="90" dirty="0">
                <a:latin typeface="Arial"/>
                <a:cs typeface="Arial"/>
              </a:rPr>
              <a:t>t</a:t>
            </a:r>
            <a:r>
              <a:rPr sz="1500" spc="10" dirty="0">
                <a:latin typeface="Arial"/>
                <a:cs typeface="Arial"/>
              </a:rPr>
              <a:t>i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95" dirty="0">
                <a:latin typeface="Arial"/>
                <a:cs typeface="Arial"/>
              </a:rPr>
              <a:t>vek</a:t>
            </a:r>
            <a:r>
              <a:rPr sz="1500" spc="80" dirty="0">
                <a:latin typeface="Arial"/>
                <a:cs typeface="Arial"/>
              </a:rPr>
              <a:t>t</a:t>
            </a:r>
            <a:r>
              <a:rPr sz="1500" spc="-45" dirty="0">
                <a:latin typeface="Arial"/>
                <a:cs typeface="Arial"/>
              </a:rPr>
              <a:t>ö</a:t>
            </a:r>
            <a:r>
              <a:rPr sz="1500" spc="15" dirty="0">
                <a:latin typeface="Arial"/>
                <a:cs typeface="Arial"/>
              </a:rPr>
              <a:t>r</a:t>
            </a:r>
            <a:r>
              <a:rPr sz="1500" spc="-60" dirty="0">
                <a:latin typeface="Arial"/>
                <a:cs typeface="Arial"/>
              </a:rPr>
              <a:t>ün</a:t>
            </a:r>
            <a:r>
              <a:rPr sz="1500" spc="-55" dirty="0">
                <a:latin typeface="Arial"/>
                <a:cs typeface="Arial"/>
              </a:rPr>
              <a:t>ün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150" dirty="0">
                <a:latin typeface="Arial"/>
                <a:cs typeface="Arial"/>
              </a:rPr>
              <a:t>g</a:t>
            </a:r>
            <a:r>
              <a:rPr sz="1500" spc="-40" dirty="0">
                <a:latin typeface="Arial"/>
                <a:cs typeface="Arial"/>
              </a:rPr>
              <a:t>enl</a:t>
            </a:r>
            <a:r>
              <a:rPr sz="1500" spc="-15" dirty="0">
                <a:latin typeface="Arial"/>
                <a:cs typeface="Arial"/>
              </a:rPr>
              <a:t>i</a:t>
            </a:r>
            <a:r>
              <a:rPr sz="1500" spc="-150" dirty="0">
                <a:latin typeface="Arial"/>
                <a:cs typeface="Arial"/>
              </a:rPr>
              <a:t>ğ</a:t>
            </a:r>
            <a:r>
              <a:rPr sz="1500" spc="10" dirty="0">
                <a:latin typeface="Arial"/>
                <a:cs typeface="Arial"/>
              </a:rPr>
              <a:t>i</a:t>
            </a:r>
            <a:r>
              <a:rPr sz="1500" spc="-50" dirty="0">
                <a:latin typeface="Arial"/>
                <a:cs typeface="Arial"/>
              </a:rPr>
              <a:t>,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i="1" spc="-5" dirty="0">
                <a:latin typeface="Times New Roman"/>
                <a:cs typeface="Times New Roman"/>
              </a:rPr>
              <a:t>l</a:t>
            </a:r>
            <a:r>
              <a:rPr sz="1500" i="1" spc="7" baseline="-21164" dirty="0">
                <a:latin typeface="Times New Roman"/>
                <a:cs typeface="Times New Roman"/>
              </a:rPr>
              <a:t>c</a:t>
            </a:r>
            <a:r>
              <a:rPr sz="1500" i="1" baseline="-21164" dirty="0">
                <a:latin typeface="Times New Roman"/>
                <a:cs typeface="Times New Roman"/>
              </a:rPr>
              <a:t>  </a:t>
            </a:r>
            <a:r>
              <a:rPr sz="1500" i="1" spc="-60" baseline="-21164" dirty="0">
                <a:latin typeface="Times New Roman"/>
                <a:cs typeface="Times New Roman"/>
              </a:rPr>
              <a:t> </a:t>
            </a:r>
            <a:r>
              <a:rPr sz="1500" spc="-70" dirty="0">
                <a:latin typeface="Arial"/>
                <a:cs typeface="Arial"/>
              </a:rPr>
              <a:t>nü</a:t>
            </a:r>
            <a:r>
              <a:rPr sz="1500" spc="-75" dirty="0">
                <a:latin typeface="Arial"/>
                <a:cs typeface="Arial"/>
              </a:rPr>
              <a:t>v</a:t>
            </a:r>
            <a:r>
              <a:rPr sz="1500" spc="-50" dirty="0">
                <a:latin typeface="Arial"/>
                <a:cs typeface="Arial"/>
              </a:rPr>
              <a:t>enin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25" dirty="0">
                <a:latin typeface="Arial"/>
                <a:cs typeface="Arial"/>
              </a:rPr>
              <a:t>o</a:t>
            </a:r>
            <a:r>
              <a:rPr sz="1500" spc="-10" dirty="0">
                <a:latin typeface="Arial"/>
                <a:cs typeface="Arial"/>
              </a:rPr>
              <a:t>r</a:t>
            </a:r>
            <a:r>
              <a:rPr sz="1500" spc="70" dirty="0">
                <a:latin typeface="Arial"/>
                <a:cs typeface="Arial"/>
              </a:rPr>
              <a:t>t</a:t>
            </a:r>
            <a:r>
              <a:rPr sz="1500" spc="-85" dirty="0">
                <a:latin typeface="Arial"/>
                <a:cs typeface="Arial"/>
              </a:rPr>
              <a:t>alama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110" dirty="0">
                <a:latin typeface="Arial"/>
                <a:cs typeface="Arial"/>
              </a:rPr>
              <a:t>y</a:t>
            </a:r>
            <a:r>
              <a:rPr sz="1500" spc="-35" dirty="0">
                <a:latin typeface="Arial"/>
                <a:cs typeface="Arial"/>
              </a:rPr>
              <a:t>o</a:t>
            </a:r>
            <a:r>
              <a:rPr sz="1500" spc="-15" dirty="0">
                <a:latin typeface="Arial"/>
                <a:cs typeface="Arial"/>
              </a:rPr>
              <a:t>l</a:t>
            </a:r>
            <a:r>
              <a:rPr sz="1500" dirty="0">
                <a:latin typeface="Arial"/>
                <a:cs typeface="Arial"/>
              </a:rPr>
              <a:t>	</a:t>
            </a:r>
            <a:r>
              <a:rPr sz="1500" spc="-80" dirty="0">
                <a:latin typeface="Arial"/>
                <a:cs typeface="Arial"/>
              </a:rPr>
              <a:t>uzun</a:t>
            </a:r>
            <a:r>
              <a:rPr sz="1500" spc="-30" dirty="0">
                <a:latin typeface="Arial"/>
                <a:cs typeface="Arial"/>
              </a:rPr>
              <a:t>l</a:t>
            </a:r>
            <a:r>
              <a:rPr sz="1500" spc="-100" dirty="0">
                <a:latin typeface="Arial"/>
                <a:cs typeface="Arial"/>
              </a:rPr>
              <a:t>u</a:t>
            </a:r>
            <a:r>
              <a:rPr sz="1500" spc="-95" dirty="0">
                <a:latin typeface="Arial"/>
                <a:cs typeface="Arial"/>
              </a:rPr>
              <a:t>ğ</a:t>
            </a:r>
            <a:r>
              <a:rPr sz="1500" spc="-60" dirty="0">
                <a:latin typeface="Arial"/>
                <a:cs typeface="Arial"/>
              </a:rPr>
              <a:t>ud</a:t>
            </a:r>
            <a:r>
              <a:rPr sz="1500" spc="-55" dirty="0">
                <a:latin typeface="Arial"/>
                <a:cs typeface="Arial"/>
              </a:rPr>
              <a:t>u</a:t>
            </a:r>
            <a:r>
              <a:rPr sz="1500" spc="-145" dirty="0">
                <a:latin typeface="Arial"/>
                <a:cs typeface="Arial"/>
              </a:rPr>
              <a:t>r</a:t>
            </a:r>
            <a:r>
              <a:rPr sz="1500" spc="-45" dirty="0">
                <a:latin typeface="Arial"/>
                <a:cs typeface="Arial"/>
              </a:rPr>
              <a:t>.  </a:t>
            </a:r>
            <a:r>
              <a:rPr sz="1500" spc="-90" dirty="0">
                <a:latin typeface="Arial"/>
                <a:cs typeface="Arial"/>
              </a:rPr>
              <a:t>Uygulanan </a:t>
            </a:r>
            <a:r>
              <a:rPr sz="1500" spc="-85" dirty="0">
                <a:latin typeface="Arial"/>
                <a:cs typeface="Arial"/>
              </a:rPr>
              <a:t>akım </a:t>
            </a:r>
            <a:r>
              <a:rPr sz="1500" spc="-80" dirty="0">
                <a:latin typeface="Arial"/>
                <a:cs typeface="Arial"/>
              </a:rPr>
              <a:t>yüzünden nüve </a:t>
            </a:r>
            <a:r>
              <a:rPr sz="1500" spc="-50" dirty="0">
                <a:latin typeface="Arial"/>
                <a:cs typeface="Arial"/>
              </a:rPr>
              <a:t>içinde </a:t>
            </a:r>
            <a:r>
              <a:rPr sz="1500" spc="-30" dirty="0">
                <a:latin typeface="Arial"/>
                <a:cs typeface="Arial"/>
              </a:rPr>
              <a:t>üretilen </a:t>
            </a:r>
            <a:r>
              <a:rPr sz="1500" spc="-60" dirty="0">
                <a:latin typeface="Arial"/>
                <a:cs typeface="Arial"/>
              </a:rPr>
              <a:t>manyetik </a:t>
            </a:r>
            <a:r>
              <a:rPr sz="1500" spc="-75" dirty="0">
                <a:latin typeface="Arial"/>
                <a:cs typeface="Arial"/>
              </a:rPr>
              <a:t>alan </a:t>
            </a:r>
            <a:r>
              <a:rPr sz="1500" spc="-40" dirty="0">
                <a:latin typeface="Arial"/>
                <a:cs typeface="Arial"/>
              </a:rPr>
              <a:t>şiddetinin</a:t>
            </a:r>
            <a:r>
              <a:rPr sz="1500" spc="-225" dirty="0">
                <a:latin typeface="Arial"/>
                <a:cs typeface="Arial"/>
              </a:rPr>
              <a:t> </a:t>
            </a:r>
            <a:r>
              <a:rPr sz="1500" spc="-55" dirty="0">
                <a:latin typeface="Arial"/>
                <a:cs typeface="Arial"/>
              </a:rPr>
              <a:t>genliği: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29" name="object 14">
            <a:extLst>
              <a:ext uri="{FF2B5EF4-FFF2-40B4-BE49-F238E27FC236}">
                <a16:creationId xmlns:a16="http://schemas.microsoft.com/office/drawing/2014/main" id="{E1D6A6EA-C801-4E57-883B-4E053E490F67}"/>
              </a:ext>
            </a:extLst>
          </p:cNvPr>
          <p:cNvGrpSpPr/>
          <p:nvPr/>
        </p:nvGrpSpPr>
        <p:grpSpPr>
          <a:xfrm>
            <a:off x="4202499" y="5757728"/>
            <a:ext cx="971550" cy="742315"/>
            <a:chOff x="925512" y="5314150"/>
            <a:chExt cx="971550" cy="742315"/>
          </a:xfrm>
        </p:grpSpPr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E370FEE7-FD69-48F4-BB0A-0C7440527E18}"/>
                </a:ext>
              </a:extLst>
            </p:cNvPr>
            <p:cNvSpPr/>
            <p:nvPr/>
          </p:nvSpPr>
          <p:spPr>
            <a:xfrm>
              <a:off x="935037" y="5323675"/>
              <a:ext cx="952385" cy="723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2E188AA6-EA74-4386-9024-A1E8015990E6}"/>
                </a:ext>
              </a:extLst>
            </p:cNvPr>
            <p:cNvSpPr/>
            <p:nvPr/>
          </p:nvSpPr>
          <p:spPr>
            <a:xfrm>
              <a:off x="930275" y="5318912"/>
              <a:ext cx="962025" cy="732790"/>
            </a:xfrm>
            <a:custGeom>
              <a:avLst/>
              <a:gdLst/>
              <a:ahLst/>
              <a:cxnLst/>
              <a:rect l="l" t="t" r="r" b="b"/>
              <a:pathLst>
                <a:path w="962025" h="732789">
                  <a:moveTo>
                    <a:pt x="0" y="732637"/>
                  </a:moveTo>
                  <a:lnTo>
                    <a:pt x="961910" y="732637"/>
                  </a:lnTo>
                  <a:lnTo>
                    <a:pt x="961910" y="0"/>
                  </a:lnTo>
                  <a:lnTo>
                    <a:pt x="0" y="0"/>
                  </a:lnTo>
                  <a:lnTo>
                    <a:pt x="0" y="732637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5FA1FAF7-0E13-41CE-AD15-1809AD16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31" y="535919"/>
            <a:ext cx="4469001" cy="2538493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247BF019-FF7C-4575-950E-86DB678C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31" y="3214780"/>
            <a:ext cx="4477537" cy="140632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80F6871-1039-495A-AB31-57B5E11C7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53000"/>
            <a:ext cx="8382000" cy="11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23420" y="1044144"/>
            <a:ext cx="5824980" cy="1430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marR="41275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68300" algn="l"/>
              </a:tabLst>
            </a:pPr>
            <a:r>
              <a:rPr sz="2400" spc="-55" dirty="0" err="1">
                <a:latin typeface="Arial"/>
                <a:cs typeface="Arial"/>
              </a:rPr>
              <a:t>Manyetik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akı </a:t>
            </a:r>
            <a:r>
              <a:rPr sz="2400" spc="-100" dirty="0">
                <a:latin typeface="Arial"/>
                <a:cs typeface="Arial"/>
              </a:rPr>
              <a:t>yoğunluğu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25" dirty="0">
                <a:latin typeface="Arial"/>
                <a:cs typeface="Arial"/>
              </a:rPr>
              <a:t>alana  </a:t>
            </a:r>
            <a:r>
              <a:rPr sz="2400" spc="-60" dirty="0">
                <a:latin typeface="Arial"/>
                <a:cs typeface="Arial"/>
              </a:rPr>
              <a:t>dik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25" dirty="0">
                <a:latin typeface="Arial"/>
                <a:cs typeface="Arial"/>
              </a:rPr>
              <a:t>birim </a:t>
            </a:r>
            <a:r>
              <a:rPr sz="2400" spc="-110" dirty="0">
                <a:latin typeface="Arial"/>
                <a:cs typeface="Arial"/>
              </a:rPr>
              <a:t>alandan </a:t>
            </a:r>
            <a:r>
              <a:rPr sz="2400" spc="-150" dirty="0">
                <a:latin typeface="Arial"/>
                <a:cs typeface="Arial"/>
              </a:rPr>
              <a:t>geçen </a:t>
            </a:r>
            <a:r>
              <a:rPr sz="2400" spc="-145" dirty="0">
                <a:latin typeface="Arial"/>
                <a:cs typeface="Arial"/>
              </a:rPr>
              <a:t>akı  </a:t>
            </a:r>
            <a:r>
              <a:rPr sz="2400" spc="-50" dirty="0">
                <a:latin typeface="Arial"/>
                <a:cs typeface="Arial"/>
              </a:rPr>
              <a:t>miktarıdır.</a:t>
            </a:r>
            <a:endParaRPr sz="2400" dirty="0">
              <a:latin typeface="Arial"/>
              <a:cs typeface="Arial"/>
            </a:endParaRPr>
          </a:p>
          <a:p>
            <a:pPr marL="368300" marR="43180">
              <a:lnSpc>
                <a:spcPct val="111300"/>
              </a:lnSpc>
              <a:spcBef>
                <a:spcPts val="1160"/>
              </a:spcBef>
            </a:pPr>
            <a:r>
              <a:rPr sz="1600" spc="-40" dirty="0" err="1">
                <a:latin typeface="Arial"/>
                <a:cs typeface="Arial"/>
              </a:rPr>
              <a:t>Manyetik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95" dirty="0" err="1">
                <a:latin typeface="Arial"/>
                <a:cs typeface="Arial"/>
              </a:rPr>
              <a:t>akı</a:t>
            </a:r>
            <a:r>
              <a:rPr lang="tr-TR" sz="1600" spc="-95" dirty="0">
                <a:latin typeface="Arial"/>
                <a:cs typeface="Arial"/>
              </a:rPr>
              <a:t> yoğunluğu</a:t>
            </a:r>
            <a:r>
              <a:rPr sz="1600" spc="250" dirty="0">
                <a:latin typeface="Arial"/>
                <a:cs typeface="Arial"/>
              </a:rPr>
              <a:t> </a:t>
            </a:r>
            <a:r>
              <a:rPr sz="1600" i="1" spc="-20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lang="tr-TR" sz="1600" i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harfi </a:t>
            </a:r>
            <a:r>
              <a:rPr sz="1600" spc="-30" dirty="0">
                <a:latin typeface="Arial"/>
                <a:cs typeface="Arial"/>
              </a:rPr>
              <a:t>ile gösterilir </a:t>
            </a:r>
            <a:r>
              <a:rPr sz="1600" spc="-85" dirty="0">
                <a:latin typeface="Arial"/>
                <a:cs typeface="Arial"/>
              </a:rPr>
              <a:t>ve </a:t>
            </a:r>
            <a:r>
              <a:rPr sz="1600" spc="-15" dirty="0">
                <a:latin typeface="Arial"/>
                <a:cs typeface="Arial"/>
              </a:rPr>
              <a:t>birimi Wb/m</a:t>
            </a:r>
            <a:r>
              <a:rPr sz="1575" spc="-22" baseline="26455" dirty="0">
                <a:latin typeface="Arial"/>
                <a:cs typeface="Arial"/>
              </a:rPr>
              <a:t>2 </a:t>
            </a:r>
            <a:r>
              <a:rPr sz="1600" spc="-95" dirty="0">
                <a:latin typeface="Arial"/>
                <a:cs typeface="Arial"/>
              </a:rPr>
              <a:t>veya  </a:t>
            </a:r>
            <a:r>
              <a:rPr sz="1600" spc="-90" dirty="0">
                <a:latin typeface="Arial"/>
                <a:cs typeface="Arial"/>
              </a:rPr>
              <a:t>Tesladır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(T).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6005" y="873022"/>
            <a:ext cx="2314575" cy="1899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679683A7-67B0-4C2B-8CA9-1E070A0D26AC}"/>
              </a:ext>
            </a:extLst>
          </p:cNvPr>
          <p:cNvSpPr txBox="1"/>
          <p:nvPr/>
        </p:nvSpPr>
        <p:spPr>
          <a:xfrm>
            <a:off x="423420" y="509513"/>
            <a:ext cx="549529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2000" b="1" spc="-65" dirty="0">
                <a:solidFill>
                  <a:srgbClr val="FF0000"/>
                </a:solidFill>
                <a:latin typeface="Arial"/>
                <a:cs typeface="Arial"/>
              </a:rPr>
              <a:t>1.2.3 </a:t>
            </a:r>
            <a:r>
              <a:rPr sz="2000" b="1" spc="-9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000" b="1" spc="-155" dirty="0" err="1">
                <a:solidFill>
                  <a:srgbClr val="FF0000"/>
                </a:solidFill>
                <a:latin typeface="Arial"/>
                <a:cs typeface="Arial"/>
              </a:rPr>
              <a:t>Akı</a:t>
            </a:r>
            <a:r>
              <a:rPr sz="2000" b="1" spc="-2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200" dirty="0" err="1">
                <a:solidFill>
                  <a:srgbClr val="FF0000"/>
                </a:solidFill>
                <a:latin typeface="Arial"/>
                <a:cs typeface="Arial"/>
              </a:rPr>
              <a:t>Yoğunluğu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D3BA5B60-F23E-4B20-839B-97157BCFC6BF}"/>
              </a:ext>
            </a:extLst>
          </p:cNvPr>
          <p:cNvSpPr txBox="1"/>
          <p:nvPr/>
        </p:nvSpPr>
        <p:spPr>
          <a:xfrm>
            <a:off x="762000" y="505448"/>
            <a:ext cx="79984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Transformatörler, alternatif akımda gerilim </a:t>
            </a:r>
            <a:r>
              <a:rPr sz="2400" dirty="0">
                <a:latin typeface="Times New Roman"/>
                <a:cs typeface="Times New Roman"/>
              </a:rPr>
              <a:t>veya akım seviyesini  </a:t>
            </a:r>
            <a:r>
              <a:rPr sz="2400" spc="-5" dirty="0">
                <a:latin typeface="Times New Roman"/>
                <a:cs typeface="Times New Roman"/>
              </a:rPr>
              <a:t>yükseltmek </a:t>
            </a:r>
            <a:r>
              <a:rPr sz="2400" dirty="0">
                <a:latin typeface="Times New Roman"/>
                <a:cs typeface="Times New Roman"/>
              </a:rPr>
              <a:t>veya </a:t>
            </a:r>
            <a:r>
              <a:rPr sz="2400" spc="-5" dirty="0">
                <a:latin typeface="Times New Roman"/>
                <a:cs typeface="Times New Roman"/>
              </a:rPr>
              <a:t>düşürmek </a:t>
            </a:r>
            <a:r>
              <a:rPr sz="2400" dirty="0">
                <a:latin typeface="Times New Roman"/>
                <a:cs typeface="Times New Roman"/>
              </a:rPr>
              <a:t>için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kullanılırlar.</a:t>
            </a: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B4CB489F-6FCF-44AA-BCA5-77D0E3CACB15}"/>
              </a:ext>
            </a:extLst>
          </p:cNvPr>
          <p:cNvSpPr txBox="1"/>
          <p:nvPr/>
        </p:nvSpPr>
        <p:spPr>
          <a:xfrm>
            <a:off x="4114800" y="2170939"/>
            <a:ext cx="4419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Times New Roman"/>
                <a:cs typeface="Times New Roman"/>
              </a:rPr>
              <a:t>Transformatörlar, </a:t>
            </a:r>
            <a:r>
              <a:rPr sz="2400" spc="-5" dirty="0">
                <a:latin typeface="Times New Roman"/>
                <a:cs typeface="Times New Roman"/>
              </a:rPr>
              <a:t>manyetik </a:t>
            </a:r>
            <a:r>
              <a:rPr sz="2400" dirty="0">
                <a:latin typeface="Times New Roman"/>
                <a:cs typeface="Times New Roman"/>
              </a:rPr>
              <a:t>devre </a:t>
            </a:r>
            <a:r>
              <a:rPr sz="2400" spc="-5" dirty="0">
                <a:latin typeface="Times New Roman"/>
                <a:cs typeface="Times New Roman"/>
              </a:rPr>
              <a:t>yapısı bakımından motor </a:t>
            </a:r>
            <a:r>
              <a:rPr sz="2400" dirty="0">
                <a:latin typeface="Times New Roman"/>
                <a:cs typeface="Times New Roman"/>
              </a:rPr>
              <a:t>ve generatörlere  benzediklerinden bu </a:t>
            </a:r>
            <a:r>
              <a:rPr sz="2400" spc="-5" dirty="0">
                <a:latin typeface="Times New Roman"/>
                <a:cs typeface="Times New Roman"/>
              </a:rPr>
              <a:t>makineler ile </a:t>
            </a:r>
            <a:r>
              <a:rPr sz="2400" dirty="0">
                <a:latin typeface="Times New Roman"/>
                <a:cs typeface="Times New Roman"/>
              </a:rPr>
              <a:t>birlikte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değerlendirilmektedirler.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93515B39-9EDD-4805-B2BC-F70099302CBD}"/>
              </a:ext>
            </a:extLst>
          </p:cNvPr>
          <p:cNvSpPr/>
          <p:nvPr/>
        </p:nvSpPr>
        <p:spPr>
          <a:xfrm>
            <a:off x="1130808" y="1681870"/>
            <a:ext cx="2346705" cy="293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9D5830E-90E6-413F-96D6-E2D812E69C23}"/>
              </a:ext>
            </a:extLst>
          </p:cNvPr>
          <p:cNvSpPr txBox="1"/>
          <p:nvPr/>
        </p:nvSpPr>
        <p:spPr>
          <a:xfrm>
            <a:off x="751788" y="498775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dirty="0"/>
              <a:t>Transformatörler DC değil, </a:t>
            </a:r>
            <a:r>
              <a:rPr lang="tr-TR" dirty="0" err="1"/>
              <a:t>AC’de</a:t>
            </a:r>
            <a:r>
              <a:rPr lang="tr-TR" dirty="0"/>
              <a:t> çalışırlar.</a:t>
            </a:r>
          </a:p>
        </p:txBody>
      </p:sp>
    </p:spTree>
    <p:extLst>
      <p:ext uri="{BB962C8B-B14F-4D97-AF65-F5344CB8AC3E}">
        <p14:creationId xmlns:p14="http://schemas.microsoft.com/office/powerpoint/2010/main" val="3908872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9">
            <a:extLst>
              <a:ext uri="{FF2B5EF4-FFF2-40B4-BE49-F238E27FC236}">
                <a16:creationId xmlns:a16="http://schemas.microsoft.com/office/drawing/2014/main" id="{DA3246F4-91B0-45FC-AD50-48AC23A851B0}"/>
              </a:ext>
            </a:extLst>
          </p:cNvPr>
          <p:cNvSpPr txBox="1"/>
          <p:nvPr/>
        </p:nvSpPr>
        <p:spPr>
          <a:xfrm>
            <a:off x="3422536" y="3190901"/>
            <a:ext cx="3639820" cy="90551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600" spc="-80" dirty="0">
                <a:solidFill>
                  <a:srgbClr val="FF0000"/>
                </a:solidFill>
                <a:latin typeface="Arial"/>
                <a:cs typeface="Arial"/>
              </a:rPr>
              <a:t>Burada;</a:t>
            </a:r>
            <a:endParaRPr sz="16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95"/>
              </a:spcBef>
            </a:pPr>
            <a:r>
              <a:rPr sz="1600" i="1" spc="-5" dirty="0">
                <a:solidFill>
                  <a:srgbClr val="FF0000"/>
                </a:solidFill>
                <a:latin typeface="Arial"/>
                <a:cs typeface="Arial"/>
              </a:rPr>
              <a:t>μ </a:t>
            </a:r>
            <a:r>
              <a:rPr sz="1600" spc="-70" dirty="0">
                <a:latin typeface="Arial"/>
                <a:cs typeface="Arial"/>
              </a:rPr>
              <a:t>malzemenin </a:t>
            </a:r>
            <a:r>
              <a:rPr sz="1600" spc="-50" dirty="0">
                <a:latin typeface="Arial"/>
                <a:cs typeface="Arial"/>
              </a:rPr>
              <a:t>manyetik </a:t>
            </a:r>
            <a:r>
              <a:rPr sz="1600" spc="-60" dirty="0">
                <a:latin typeface="Arial"/>
                <a:cs typeface="Arial"/>
              </a:rPr>
              <a:t>geçirgenliği</a:t>
            </a:r>
            <a:r>
              <a:rPr sz="1600" spc="-175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(H/m)</a:t>
            </a:r>
            <a:endParaRPr sz="16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sz="1600" b="1" i="1" spc="-265" dirty="0">
                <a:solidFill>
                  <a:srgbClr val="FF0000"/>
                </a:solidFill>
                <a:latin typeface="Arial"/>
                <a:cs typeface="Arial"/>
              </a:rPr>
              <a:t>B </a:t>
            </a:r>
            <a:r>
              <a:rPr lang="tr-TR" sz="1600" b="1" i="1" spc="-265" dirty="0">
                <a:solidFill>
                  <a:srgbClr val="FF0000"/>
                </a:solidFill>
                <a:latin typeface="Arial"/>
                <a:cs typeface="Arial"/>
              </a:rPr>
              <a:t>   </a:t>
            </a:r>
            <a:r>
              <a:rPr sz="1600" spc="-50" dirty="0" err="1">
                <a:latin typeface="Arial"/>
                <a:cs typeface="Arial"/>
              </a:rPr>
              <a:t>manyetik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95" dirty="0">
                <a:latin typeface="Arial"/>
                <a:cs typeface="Arial"/>
              </a:rPr>
              <a:t>akı </a:t>
            </a:r>
            <a:r>
              <a:rPr sz="1600" spc="-70" dirty="0">
                <a:latin typeface="Arial"/>
                <a:cs typeface="Arial"/>
              </a:rPr>
              <a:t>yoğunluğu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(Wb/m</a:t>
            </a:r>
            <a:r>
              <a:rPr sz="1575" spc="-44" baseline="26455" dirty="0">
                <a:latin typeface="Arial"/>
                <a:cs typeface="Arial"/>
              </a:rPr>
              <a:t>2</a:t>
            </a:r>
            <a:r>
              <a:rPr sz="1600" spc="-30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6" name="object 10">
            <a:extLst>
              <a:ext uri="{FF2B5EF4-FFF2-40B4-BE49-F238E27FC236}">
                <a16:creationId xmlns:a16="http://schemas.microsoft.com/office/drawing/2014/main" id="{2C1BD75C-AACE-4DF3-BCFF-66F712D52A52}"/>
              </a:ext>
            </a:extLst>
          </p:cNvPr>
          <p:cNvGrpSpPr/>
          <p:nvPr/>
        </p:nvGrpSpPr>
        <p:grpSpPr>
          <a:xfrm>
            <a:off x="3864458" y="2658301"/>
            <a:ext cx="1195705" cy="511175"/>
            <a:chOff x="890587" y="3635311"/>
            <a:chExt cx="1195705" cy="511175"/>
          </a:xfrm>
        </p:grpSpPr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D1872940-5C58-4AB2-8342-7EF3745C4155}"/>
                </a:ext>
              </a:extLst>
            </p:cNvPr>
            <p:cNvSpPr/>
            <p:nvPr/>
          </p:nvSpPr>
          <p:spPr>
            <a:xfrm>
              <a:off x="900112" y="3644899"/>
              <a:ext cx="1176337" cy="4921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45D92518-4D57-480D-B585-AF09FE4BD5D1}"/>
                </a:ext>
              </a:extLst>
            </p:cNvPr>
            <p:cNvSpPr/>
            <p:nvPr/>
          </p:nvSpPr>
          <p:spPr>
            <a:xfrm>
              <a:off x="895350" y="3640073"/>
              <a:ext cx="1186180" cy="501650"/>
            </a:xfrm>
            <a:custGeom>
              <a:avLst/>
              <a:gdLst/>
              <a:ahLst/>
              <a:cxnLst/>
              <a:rect l="l" t="t" r="r" b="b"/>
              <a:pathLst>
                <a:path w="1186180" h="501650">
                  <a:moveTo>
                    <a:pt x="0" y="501650"/>
                  </a:moveTo>
                  <a:lnTo>
                    <a:pt x="1185862" y="501650"/>
                  </a:lnTo>
                  <a:lnTo>
                    <a:pt x="1185862" y="0"/>
                  </a:lnTo>
                  <a:lnTo>
                    <a:pt x="0" y="0"/>
                  </a:lnTo>
                  <a:lnTo>
                    <a:pt x="0" y="50165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3">
            <a:extLst>
              <a:ext uri="{FF2B5EF4-FFF2-40B4-BE49-F238E27FC236}">
                <a16:creationId xmlns:a16="http://schemas.microsoft.com/office/drawing/2014/main" id="{0DAF4A61-4915-4E0B-A8E2-6CF2E296BE8D}"/>
              </a:ext>
            </a:extLst>
          </p:cNvPr>
          <p:cNvSpPr txBox="1"/>
          <p:nvPr/>
        </p:nvSpPr>
        <p:spPr>
          <a:xfrm>
            <a:off x="533400" y="533400"/>
            <a:ext cx="8286115" cy="202628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065" lvl="2">
              <a:lnSpc>
                <a:spcPct val="100000"/>
              </a:lnSpc>
              <a:spcBef>
                <a:spcPts val="740"/>
              </a:spcBef>
              <a:tabLst>
                <a:tab pos="532765" algn="l"/>
              </a:tabLst>
            </a:pPr>
            <a:r>
              <a:rPr sz="1800" b="1" spc="-85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alan </a:t>
            </a:r>
            <a:r>
              <a:rPr sz="1800" b="1" spc="-110" dirty="0">
                <a:solidFill>
                  <a:srgbClr val="FF0000"/>
                </a:solidFill>
                <a:latin typeface="Arial"/>
                <a:cs typeface="Arial"/>
              </a:rPr>
              <a:t>şiddeti </a:t>
            </a:r>
            <a:r>
              <a:rPr sz="1800" b="1" spc="-75" dirty="0">
                <a:solidFill>
                  <a:srgbClr val="FF0000"/>
                </a:solidFill>
                <a:latin typeface="Arial"/>
                <a:cs typeface="Arial"/>
              </a:rPr>
              <a:t>ile </a:t>
            </a:r>
            <a:r>
              <a:rPr sz="1800" b="1" spc="-11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1800" b="1" spc="-105" dirty="0">
                <a:solidFill>
                  <a:srgbClr val="FF0000"/>
                </a:solidFill>
                <a:latin typeface="Arial"/>
                <a:cs typeface="Arial"/>
              </a:rPr>
              <a:t>akı </a:t>
            </a:r>
            <a:r>
              <a:rPr sz="1800" b="1" spc="-155" dirty="0">
                <a:solidFill>
                  <a:srgbClr val="FF0000"/>
                </a:solidFill>
                <a:latin typeface="Arial"/>
                <a:cs typeface="Arial"/>
              </a:rPr>
              <a:t>yoğunluğu </a:t>
            </a:r>
            <a:r>
              <a:rPr sz="1800" b="1" spc="-125" dirty="0">
                <a:solidFill>
                  <a:srgbClr val="FF0000"/>
                </a:solidFill>
                <a:latin typeface="Arial"/>
                <a:cs typeface="Arial"/>
              </a:rPr>
              <a:t>arasındaki</a:t>
            </a:r>
            <a:r>
              <a:rPr sz="1800" b="1" spc="-2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0000"/>
                </a:solidFill>
                <a:latin typeface="Arial"/>
                <a:cs typeface="Arial"/>
              </a:rPr>
              <a:t>ilişki</a:t>
            </a:r>
            <a:endParaRPr sz="1800" dirty="0">
              <a:latin typeface="Arial"/>
              <a:cs typeface="Arial"/>
            </a:endParaRPr>
          </a:p>
          <a:p>
            <a:pPr marL="441959" marR="5080" lvl="3" indent="-358140">
              <a:lnSpc>
                <a:spcPct val="100000"/>
              </a:lnSpc>
              <a:spcBef>
                <a:spcPts val="855"/>
              </a:spcBef>
              <a:buChar char="•"/>
              <a:tabLst>
                <a:tab pos="441959" algn="l"/>
                <a:tab pos="442595" algn="l"/>
                <a:tab pos="1741805" algn="l"/>
                <a:tab pos="2395855" algn="l"/>
                <a:tab pos="3362325" algn="l"/>
                <a:tab pos="3766185" algn="l"/>
                <a:tab pos="4235450" algn="l"/>
                <a:tab pos="5440045" algn="l"/>
                <a:tab pos="6398260" algn="l"/>
                <a:tab pos="7680325" algn="l"/>
              </a:tabLst>
            </a:pPr>
            <a:r>
              <a:rPr sz="2400" spc="-80" dirty="0">
                <a:latin typeface="Arial"/>
                <a:cs typeface="Arial"/>
              </a:rPr>
              <a:t>Many</a:t>
            </a:r>
            <a:r>
              <a:rPr sz="2400" spc="-25" dirty="0">
                <a:latin typeface="Arial"/>
                <a:cs typeface="Arial"/>
              </a:rPr>
              <a:t>etik	</a:t>
            </a:r>
            <a:r>
              <a:rPr sz="2400" spc="-12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l</a:t>
            </a:r>
            <a:r>
              <a:rPr sz="2400" spc="-13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65" dirty="0">
                <a:latin typeface="Arial"/>
                <a:cs typeface="Arial"/>
              </a:rPr>
              <a:t>şiddet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b="1" i="1" spc="-225" dirty="0">
                <a:latin typeface="Arial"/>
                <a:cs typeface="Arial"/>
              </a:rPr>
              <a:t>H</a:t>
            </a:r>
            <a:r>
              <a:rPr sz="2400" b="1" spc="-50" dirty="0">
                <a:latin typeface="Arial"/>
                <a:cs typeface="Arial"/>
              </a:rPr>
              <a:t>,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0" dirty="0">
                <a:latin typeface="Arial"/>
                <a:cs typeface="Arial"/>
              </a:rPr>
              <a:t>anlamda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65" dirty="0">
                <a:latin typeface="Arial"/>
                <a:cs typeface="Arial"/>
              </a:rPr>
              <a:t>ak</a:t>
            </a:r>
            <a:r>
              <a:rPr sz="2400" spc="-100" dirty="0">
                <a:latin typeface="Arial"/>
                <a:cs typeface="Arial"/>
              </a:rPr>
              <a:t>ı</a:t>
            </a:r>
            <a:r>
              <a:rPr sz="2400" spc="-95" dirty="0">
                <a:latin typeface="Arial"/>
                <a:cs typeface="Arial"/>
              </a:rPr>
              <a:t>mın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man</a:t>
            </a: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50" dirty="0">
                <a:latin typeface="Arial"/>
                <a:cs typeface="Arial"/>
              </a:rPr>
              <a:t>ik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0" dirty="0">
                <a:latin typeface="Arial"/>
                <a:cs typeface="Arial"/>
              </a:rPr>
              <a:t>alanı  </a:t>
            </a:r>
            <a:r>
              <a:rPr sz="2400" spc="-125" dirty="0">
                <a:latin typeface="Arial"/>
                <a:cs typeface="Arial"/>
              </a:rPr>
              <a:t>meydana </a:t>
            </a:r>
            <a:r>
              <a:rPr sz="2400" spc="-60" dirty="0">
                <a:latin typeface="Arial"/>
                <a:cs typeface="Arial"/>
              </a:rPr>
              <a:t>getirmek için </a:t>
            </a:r>
            <a:r>
              <a:rPr sz="2400" spc="-80" dirty="0">
                <a:latin typeface="Arial"/>
                <a:cs typeface="Arial"/>
              </a:rPr>
              <a:t>gösterdiği </a:t>
            </a:r>
            <a:r>
              <a:rPr sz="2400" spc="-130" dirty="0">
                <a:latin typeface="Arial"/>
                <a:cs typeface="Arial"/>
              </a:rPr>
              <a:t>çabanın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36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ölçüsüdür.</a:t>
            </a:r>
            <a:endParaRPr sz="2400" dirty="0">
              <a:latin typeface="Arial"/>
              <a:cs typeface="Arial"/>
            </a:endParaRPr>
          </a:p>
          <a:p>
            <a:pPr marL="441959" marR="5080" lvl="3" indent="-358140">
              <a:lnSpc>
                <a:spcPct val="100000"/>
              </a:lnSpc>
              <a:spcBef>
                <a:spcPts val="575"/>
              </a:spcBef>
              <a:buChar char="•"/>
              <a:tabLst>
                <a:tab pos="441959" algn="l"/>
                <a:tab pos="442595" algn="l"/>
              </a:tabLst>
            </a:pP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60" dirty="0">
                <a:latin typeface="Arial"/>
                <a:cs typeface="Arial"/>
              </a:rPr>
              <a:t>şiddeti </a:t>
            </a:r>
            <a:r>
              <a:rPr sz="2400" b="1" i="1" spc="-220" dirty="0">
                <a:latin typeface="Arial"/>
                <a:cs typeface="Arial"/>
              </a:rPr>
              <a:t>H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25" dirty="0">
                <a:latin typeface="Arial"/>
                <a:cs typeface="Arial"/>
              </a:rPr>
              <a:t>malzemede </a:t>
            </a:r>
            <a:r>
              <a:rPr sz="2400" spc="-30" dirty="0">
                <a:latin typeface="Arial"/>
                <a:cs typeface="Arial"/>
              </a:rPr>
              <a:t>üretilen </a:t>
            </a:r>
            <a:r>
              <a:rPr sz="2400" spc="-70" dirty="0">
                <a:latin typeface="Arial"/>
                <a:cs typeface="Arial"/>
              </a:rPr>
              <a:t>manyetik 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100" dirty="0">
                <a:latin typeface="Arial"/>
                <a:cs typeface="Arial"/>
              </a:rPr>
              <a:t>yoğunluğu </a:t>
            </a:r>
            <a:r>
              <a:rPr sz="2400" b="1" i="1" spc="-390" dirty="0">
                <a:latin typeface="Arial"/>
                <a:cs typeface="Arial"/>
              </a:rPr>
              <a:t>B </a:t>
            </a:r>
            <a:r>
              <a:rPr sz="2400" spc="-114" dirty="0">
                <a:latin typeface="Arial"/>
                <a:cs typeface="Arial"/>
              </a:rPr>
              <a:t>arasındaki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ilişki: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487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4114800" y="4876800"/>
            <a:ext cx="1431925" cy="982980"/>
            <a:chOff x="1119187" y="4819650"/>
            <a:chExt cx="1431925" cy="982980"/>
          </a:xfrm>
        </p:grpSpPr>
        <p:sp>
          <p:nvSpPr>
            <p:cNvPr id="10" name="object 10"/>
            <p:cNvSpPr/>
            <p:nvPr/>
          </p:nvSpPr>
          <p:spPr>
            <a:xfrm>
              <a:off x="1128712" y="4829175"/>
              <a:ext cx="1412875" cy="963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23950" y="4824412"/>
              <a:ext cx="1422400" cy="973455"/>
            </a:xfrm>
            <a:custGeom>
              <a:avLst/>
              <a:gdLst/>
              <a:ahLst/>
              <a:cxnLst/>
              <a:rect l="l" t="t" r="r" b="b"/>
              <a:pathLst>
                <a:path w="1422400" h="973454">
                  <a:moveTo>
                    <a:pt x="0" y="973137"/>
                  </a:moveTo>
                  <a:lnTo>
                    <a:pt x="1422400" y="973137"/>
                  </a:lnTo>
                  <a:lnTo>
                    <a:pt x="1422400" y="0"/>
                  </a:lnTo>
                  <a:lnTo>
                    <a:pt x="0" y="0"/>
                  </a:lnTo>
                  <a:lnTo>
                    <a:pt x="0" y="973137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7040" y="862025"/>
            <a:ext cx="8312150" cy="3835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2729">
              <a:lnSpc>
                <a:spcPts val="237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geçirgenlik</a:t>
            </a:r>
            <a:endParaRPr sz="2000" dirty="0">
              <a:latin typeface="Arial"/>
              <a:cs typeface="Arial"/>
            </a:endParaRPr>
          </a:p>
          <a:p>
            <a:pPr marL="368300" marR="17780" indent="-342900">
              <a:lnSpc>
                <a:spcPts val="2860"/>
              </a:lnSpc>
              <a:spcBef>
                <a:spcPts val="80"/>
              </a:spcBef>
              <a:buChar char="•"/>
              <a:tabLst>
                <a:tab pos="367665" algn="l"/>
                <a:tab pos="368300" algn="l"/>
              </a:tabLst>
            </a:pP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90" dirty="0">
                <a:latin typeface="Arial"/>
                <a:cs typeface="Arial"/>
              </a:rPr>
              <a:t>geçirgenlik </a:t>
            </a:r>
            <a:r>
              <a:rPr sz="2400" spc="-60" dirty="0">
                <a:latin typeface="Arial"/>
                <a:cs typeface="Arial"/>
              </a:rPr>
              <a:t>(</a:t>
            </a:r>
            <a:r>
              <a:rPr sz="2400" i="1" spc="-60" dirty="0">
                <a:solidFill>
                  <a:srgbClr val="FF0000"/>
                </a:solidFill>
                <a:latin typeface="Arial"/>
                <a:cs typeface="Arial"/>
              </a:rPr>
              <a:t>μ</a:t>
            </a:r>
            <a:r>
              <a:rPr sz="2400" i="1" spc="-60" dirty="0">
                <a:latin typeface="Arial"/>
                <a:cs typeface="Arial"/>
              </a:rPr>
              <a:t>), </a:t>
            </a:r>
            <a:r>
              <a:rPr sz="2400" spc="-125" dirty="0">
                <a:latin typeface="Arial"/>
                <a:cs typeface="Arial"/>
              </a:rPr>
              <a:t>malzeme </a:t>
            </a:r>
            <a:r>
              <a:rPr sz="2400" spc="-80" dirty="0">
                <a:latin typeface="Arial"/>
                <a:cs typeface="Arial"/>
              </a:rPr>
              <a:t>içerisinden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alanın  </a:t>
            </a:r>
            <a:r>
              <a:rPr sz="2400" spc="-105" dirty="0">
                <a:latin typeface="Arial"/>
                <a:cs typeface="Arial"/>
              </a:rPr>
              <a:t>geçişini </a:t>
            </a:r>
            <a:r>
              <a:rPr sz="2400" spc="-90" dirty="0">
                <a:latin typeface="Arial"/>
                <a:cs typeface="Arial"/>
              </a:rPr>
              <a:t>tanımlayan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55" dirty="0">
                <a:latin typeface="Arial"/>
                <a:cs typeface="Arial"/>
              </a:rPr>
              <a:t>parametredir. </a:t>
            </a:r>
            <a:r>
              <a:rPr sz="2400" spc="-114" dirty="0">
                <a:latin typeface="Arial"/>
                <a:cs typeface="Arial"/>
              </a:rPr>
              <a:t>Her </a:t>
            </a:r>
            <a:r>
              <a:rPr sz="2400" spc="-125" dirty="0">
                <a:latin typeface="Arial"/>
                <a:cs typeface="Arial"/>
              </a:rPr>
              <a:t>malzeme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manyetik</a:t>
            </a:r>
            <a:endParaRPr sz="2400" dirty="0">
              <a:latin typeface="Arial"/>
              <a:cs typeface="Arial"/>
            </a:endParaRPr>
          </a:p>
          <a:p>
            <a:pPr marL="368300">
              <a:lnSpc>
                <a:spcPts val="2785"/>
              </a:lnSpc>
            </a:pPr>
            <a:r>
              <a:rPr sz="2400" spc="-100" dirty="0">
                <a:latin typeface="Arial"/>
                <a:cs typeface="Arial"/>
              </a:rPr>
              <a:t>geçirgenliğe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sahiptir.</a:t>
            </a:r>
            <a:endParaRPr sz="2400" dirty="0">
              <a:latin typeface="Arial"/>
              <a:cs typeface="Arial"/>
            </a:endParaRPr>
          </a:p>
          <a:p>
            <a:pPr marL="368300" marR="1905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67665" algn="l"/>
                <a:tab pos="368300" algn="l"/>
                <a:tab pos="1689735" algn="l"/>
                <a:tab pos="3251835" algn="l"/>
                <a:tab pos="4251960" algn="l"/>
                <a:tab pos="4942205" algn="l"/>
                <a:tab pos="6864350" algn="l"/>
                <a:tab pos="7630795" algn="l"/>
              </a:tabLst>
            </a:pPr>
            <a:r>
              <a:rPr sz="2400" spc="-80" dirty="0">
                <a:latin typeface="Arial"/>
                <a:cs typeface="Arial"/>
              </a:rPr>
              <a:t>Many</a:t>
            </a:r>
            <a:r>
              <a:rPr sz="2400" spc="-25" dirty="0">
                <a:latin typeface="Arial"/>
                <a:cs typeface="Arial"/>
              </a:rPr>
              <a:t>etik	</a:t>
            </a:r>
            <a:r>
              <a:rPr sz="2400" spc="-225" dirty="0">
                <a:latin typeface="Arial"/>
                <a:cs typeface="Arial"/>
              </a:rPr>
              <a:t>g</a:t>
            </a:r>
            <a:r>
              <a:rPr sz="2400" spc="-175" dirty="0">
                <a:latin typeface="Arial"/>
                <a:cs typeface="Arial"/>
              </a:rPr>
              <a:t>e</a:t>
            </a:r>
            <a:r>
              <a:rPr sz="2400" spc="-150" dirty="0">
                <a:latin typeface="Arial"/>
                <a:cs typeface="Arial"/>
              </a:rPr>
              <a:t>ç</a:t>
            </a:r>
            <a:r>
              <a:rPr sz="2400" spc="-55" dirty="0">
                <a:latin typeface="Arial"/>
                <a:cs typeface="Arial"/>
              </a:rPr>
              <a:t>irgenl</a:t>
            </a:r>
            <a:r>
              <a:rPr sz="2400" spc="-40" dirty="0">
                <a:latin typeface="Arial"/>
                <a:cs typeface="Arial"/>
              </a:rPr>
              <a:t>i</a:t>
            </a:r>
            <a:r>
              <a:rPr sz="2400" spc="-95" dirty="0">
                <a:latin typeface="Arial"/>
                <a:cs typeface="Arial"/>
              </a:rPr>
              <a:t>ği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5" dirty="0">
                <a:latin typeface="Arial"/>
                <a:cs typeface="Arial"/>
              </a:rPr>
              <a:t>yük</a:t>
            </a:r>
            <a:r>
              <a:rPr sz="2400" spc="-150" dirty="0">
                <a:latin typeface="Arial"/>
                <a:cs typeface="Arial"/>
              </a:rPr>
              <a:t>s</a:t>
            </a:r>
            <a:r>
              <a:rPr sz="2400" spc="-125" dirty="0">
                <a:latin typeface="Arial"/>
                <a:cs typeface="Arial"/>
              </a:rPr>
              <a:t>ek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0" dirty="0">
                <a:latin typeface="Arial"/>
                <a:cs typeface="Arial"/>
              </a:rPr>
              <a:t>ola</a:t>
            </a:r>
            <a:r>
              <a:rPr sz="2400" spc="-9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30" dirty="0">
                <a:latin typeface="Arial"/>
                <a:cs typeface="Arial"/>
              </a:rPr>
              <a:t>malze</a:t>
            </a:r>
            <a:r>
              <a:rPr sz="2400" spc="-70" dirty="0">
                <a:latin typeface="Arial"/>
                <a:cs typeface="Arial"/>
              </a:rPr>
              <a:t>mele</a:t>
            </a:r>
            <a:r>
              <a:rPr sz="2400" spc="-55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d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35" dirty="0">
                <a:latin typeface="Arial"/>
                <a:cs typeface="Arial"/>
              </a:rPr>
              <a:t>dah</a:t>
            </a:r>
            <a:r>
              <a:rPr sz="2400" spc="-13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kolay 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oluşur.</a:t>
            </a:r>
            <a:endParaRPr sz="2400" dirty="0">
              <a:latin typeface="Arial"/>
              <a:cs typeface="Arial"/>
            </a:endParaRPr>
          </a:p>
          <a:p>
            <a:pPr marL="368300" indent="-342900">
              <a:lnSpc>
                <a:spcPts val="2870"/>
              </a:lnSpc>
              <a:spcBef>
                <a:spcPts val="605"/>
              </a:spcBef>
              <a:buChar char="•"/>
              <a:tabLst>
                <a:tab pos="367665" algn="l"/>
                <a:tab pos="368300" algn="l"/>
                <a:tab pos="1656080" algn="l"/>
                <a:tab pos="2956560" algn="l"/>
                <a:tab pos="4514215" algn="l"/>
                <a:tab pos="4934585" algn="l"/>
                <a:tab pos="5375275" algn="l"/>
                <a:tab pos="6282055" algn="l"/>
                <a:tab pos="7059295" algn="l"/>
                <a:tab pos="7498715" algn="l"/>
              </a:tabLst>
            </a:pPr>
            <a:r>
              <a:rPr sz="2400" spc="-130" dirty="0">
                <a:latin typeface="Arial"/>
                <a:cs typeface="Arial"/>
              </a:rPr>
              <a:t>Boşluğun	</a:t>
            </a:r>
            <a:r>
              <a:rPr sz="2400" spc="-70" dirty="0">
                <a:latin typeface="Arial"/>
                <a:cs typeface="Arial"/>
              </a:rPr>
              <a:t>manyetik	</a:t>
            </a:r>
            <a:r>
              <a:rPr sz="2400" spc="-90" dirty="0">
                <a:latin typeface="Arial"/>
                <a:cs typeface="Arial"/>
              </a:rPr>
              <a:t>geçirgenliği	</a:t>
            </a:r>
            <a:r>
              <a:rPr sz="2400" i="1" spc="-35" dirty="0">
                <a:latin typeface="Arial"/>
                <a:cs typeface="Arial"/>
              </a:rPr>
              <a:t>μ</a:t>
            </a:r>
            <a:r>
              <a:rPr sz="2400" i="1" spc="-52" baseline="-20833" dirty="0">
                <a:latin typeface="Arial"/>
                <a:cs typeface="Arial"/>
              </a:rPr>
              <a:t>o	</a:t>
            </a:r>
            <a:r>
              <a:rPr sz="2400" spc="-40" dirty="0">
                <a:latin typeface="Arial"/>
                <a:cs typeface="Arial"/>
              </a:rPr>
              <a:t>ile	</a:t>
            </a:r>
            <a:r>
              <a:rPr sz="2400" spc="-55" dirty="0">
                <a:latin typeface="Arial"/>
                <a:cs typeface="Arial"/>
              </a:rPr>
              <a:t>temsil	</a:t>
            </a:r>
            <a:r>
              <a:rPr sz="2400" spc="-25" dirty="0">
                <a:latin typeface="Arial"/>
                <a:cs typeface="Arial"/>
              </a:rPr>
              <a:t>edilir	</a:t>
            </a:r>
            <a:r>
              <a:rPr sz="2400" spc="-135" dirty="0">
                <a:latin typeface="Arial"/>
                <a:cs typeface="Arial"/>
              </a:rPr>
              <a:t>ve	</a:t>
            </a:r>
            <a:r>
              <a:rPr sz="2400" spc="-90" dirty="0">
                <a:latin typeface="Arial"/>
                <a:cs typeface="Arial"/>
              </a:rPr>
              <a:t>değeri</a:t>
            </a:r>
            <a:endParaRPr sz="2400" dirty="0">
              <a:latin typeface="Arial"/>
              <a:cs typeface="Arial"/>
            </a:endParaRPr>
          </a:p>
          <a:p>
            <a:pPr marL="368300">
              <a:lnSpc>
                <a:spcPts val="2870"/>
              </a:lnSpc>
            </a:pPr>
            <a:r>
              <a:rPr sz="2400" spc="-35" dirty="0">
                <a:latin typeface="Arial"/>
                <a:cs typeface="Arial"/>
              </a:rPr>
              <a:t>sabittir, </a:t>
            </a:r>
            <a:r>
              <a:rPr sz="2400" i="1" spc="-25" dirty="0">
                <a:solidFill>
                  <a:srgbClr val="FF0000"/>
                </a:solidFill>
                <a:latin typeface="Arial"/>
                <a:cs typeface="Arial"/>
              </a:rPr>
              <a:t>μ </a:t>
            </a:r>
            <a:r>
              <a:rPr sz="2400" i="1" spc="-112" baseline="-20833" dirty="0">
                <a:solidFill>
                  <a:srgbClr val="FF0000"/>
                </a:solidFill>
                <a:latin typeface="Arial"/>
                <a:cs typeface="Arial"/>
              </a:rPr>
              <a:t>o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2400" i="1" spc="-204" dirty="0">
                <a:solidFill>
                  <a:srgbClr val="FF0000"/>
                </a:solidFill>
                <a:latin typeface="Arial"/>
                <a:cs typeface="Arial"/>
              </a:rPr>
              <a:t>4π </a:t>
            </a:r>
            <a:r>
              <a:rPr sz="2400" i="1" spc="-120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sz="2400" i="1" spc="-179" baseline="24305" dirty="0">
                <a:solidFill>
                  <a:srgbClr val="FF0000"/>
                </a:solidFill>
                <a:latin typeface="Arial"/>
                <a:cs typeface="Arial"/>
              </a:rPr>
              <a:t>−7</a:t>
            </a:r>
            <a:r>
              <a:rPr sz="2400" i="1" spc="-254" baseline="243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F0000"/>
                </a:solidFill>
                <a:latin typeface="Arial"/>
                <a:cs typeface="Arial"/>
              </a:rPr>
              <a:t>H/m.</a:t>
            </a:r>
            <a:endParaRPr sz="2400" dirty="0">
              <a:latin typeface="Arial"/>
              <a:cs typeface="Arial"/>
            </a:endParaRPr>
          </a:p>
          <a:p>
            <a:pPr marL="368300" marR="18415" indent="-342900">
              <a:lnSpc>
                <a:spcPct val="100800"/>
              </a:lnSpc>
              <a:spcBef>
                <a:spcPts val="550"/>
              </a:spcBef>
              <a:buChar char="•"/>
              <a:tabLst>
                <a:tab pos="367665" algn="l"/>
                <a:tab pos="368300" algn="l"/>
                <a:tab pos="4164965" algn="l"/>
              </a:tabLst>
            </a:pPr>
            <a:r>
              <a:rPr sz="2400" spc="-110" dirty="0">
                <a:latin typeface="Arial"/>
                <a:cs typeface="Arial"/>
              </a:rPr>
              <a:t>Herhangi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05" dirty="0">
                <a:latin typeface="Arial"/>
                <a:cs typeface="Arial"/>
              </a:rPr>
              <a:t>malzemenin </a:t>
            </a:r>
            <a:r>
              <a:rPr sz="2400" spc="-90" dirty="0">
                <a:latin typeface="Arial"/>
                <a:cs typeface="Arial"/>
              </a:rPr>
              <a:t>geçirgenliği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125" dirty="0">
                <a:latin typeface="Arial"/>
                <a:cs typeface="Arial"/>
              </a:rPr>
              <a:t>havanın </a:t>
            </a:r>
            <a:r>
              <a:rPr sz="2400" spc="-80" dirty="0">
                <a:latin typeface="Arial"/>
                <a:cs typeface="Arial"/>
              </a:rPr>
              <a:t>geçirgenliğinin  </a:t>
            </a:r>
            <a:r>
              <a:rPr sz="2400" spc="-114" dirty="0">
                <a:latin typeface="Arial"/>
                <a:cs typeface="Arial"/>
              </a:rPr>
              <a:t>oranlanması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bağıl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geçirgenliği	</a:t>
            </a:r>
            <a:r>
              <a:rPr sz="2400" i="1" spc="5" dirty="0">
                <a:latin typeface="Arial"/>
                <a:cs typeface="Arial"/>
              </a:rPr>
              <a:t>μ</a:t>
            </a:r>
            <a:r>
              <a:rPr sz="2400" i="1" spc="7" baseline="-20833" dirty="0">
                <a:latin typeface="Arial"/>
                <a:cs typeface="Arial"/>
              </a:rPr>
              <a:t>r</a:t>
            </a:r>
            <a:r>
              <a:rPr sz="2400" i="1" spc="660" baseline="-20833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verir.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29200" y="2971800"/>
            <a:ext cx="3995674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7565" y="3241512"/>
            <a:ext cx="20091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5"/>
              </a:spcBef>
              <a:buClr>
                <a:srgbClr val="333399"/>
              </a:buClr>
              <a:buSzPct val="60000"/>
              <a:buFont typeface="Arial" panose="020B0604020202020204" pitchFamily="34" charset="0"/>
              <a:buChar char="•"/>
              <a:tabLst>
                <a:tab pos="332740" algn="l"/>
                <a:tab pos="333375" algn="l"/>
                <a:tab pos="1290955" algn="l"/>
              </a:tabLst>
            </a:pP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Şekild</a:t>
            </a:r>
            <a:r>
              <a:rPr sz="2000" spc="-13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000" spc="-125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000" spc="-5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spc="-4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000" spc="-55" dirty="0">
                <a:solidFill>
                  <a:srgbClr val="0000FF"/>
                </a:solidFill>
                <a:latin typeface="Arial"/>
                <a:cs typeface="Arial"/>
              </a:rPr>
              <a:t>len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909" y="3241512"/>
            <a:ext cx="286131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spc="-75" dirty="0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sz="20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000" spc="-155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2000" spc="-13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spc="10" dirty="0">
                <a:solidFill>
                  <a:srgbClr val="0000FF"/>
                </a:solidFill>
                <a:latin typeface="Arial"/>
                <a:cs typeface="Arial"/>
              </a:rPr>
              <a:t>tik</a:t>
            </a:r>
            <a:endParaRPr sz="2000" dirty="0">
              <a:latin typeface="Arial"/>
              <a:cs typeface="Arial"/>
            </a:endParaRPr>
          </a:p>
          <a:p>
            <a:pPr marR="27940" algn="r">
              <a:lnSpc>
                <a:spcPct val="100000"/>
              </a:lnSpc>
              <a:tabLst>
                <a:tab pos="1270635" algn="l"/>
                <a:tab pos="1862455" algn="l"/>
              </a:tabLst>
            </a:pPr>
            <a:r>
              <a:rPr sz="2000" spc="-190" dirty="0">
                <a:solidFill>
                  <a:srgbClr val="0000FF"/>
                </a:solidFill>
                <a:latin typeface="Arial"/>
                <a:cs typeface="Arial"/>
              </a:rPr>
              <a:t>g</a:t>
            </a:r>
            <a:r>
              <a:rPr sz="2000" spc="-35" dirty="0">
                <a:solidFill>
                  <a:srgbClr val="0000FF"/>
                </a:solidFill>
                <a:latin typeface="Arial"/>
                <a:cs typeface="Arial"/>
              </a:rPr>
              <a:t>örüld</a:t>
            </a:r>
            <a:r>
              <a:rPr sz="2000" spc="-50" dirty="0">
                <a:solidFill>
                  <a:srgbClr val="0000FF"/>
                </a:solidFill>
                <a:latin typeface="Arial"/>
                <a:cs typeface="Arial"/>
              </a:rPr>
              <a:t>ü</a:t>
            </a:r>
            <a:r>
              <a:rPr sz="2000" spc="-180" dirty="0">
                <a:solidFill>
                  <a:srgbClr val="0000FF"/>
                </a:solidFill>
                <a:latin typeface="Arial"/>
                <a:cs typeface="Arial"/>
              </a:rPr>
              <a:t>ğ</a:t>
            </a:r>
            <a:r>
              <a:rPr sz="2000" spc="-60" dirty="0">
                <a:solidFill>
                  <a:srgbClr val="0000FF"/>
                </a:solidFill>
                <a:latin typeface="Arial"/>
                <a:cs typeface="Arial"/>
              </a:rPr>
              <a:t>ü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000" spc="-50" dirty="0">
                <a:solidFill>
                  <a:srgbClr val="0000FF"/>
                </a:solidFill>
                <a:latin typeface="Arial"/>
                <a:cs typeface="Arial"/>
              </a:rPr>
              <a:t>gibi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2000" spc="-100" dirty="0">
                <a:solidFill>
                  <a:srgbClr val="0000FF"/>
                </a:solidFill>
                <a:latin typeface="Arial"/>
                <a:cs typeface="Arial"/>
              </a:rPr>
              <a:t>ma</a:t>
            </a:r>
            <a:r>
              <a:rPr sz="2000" spc="-13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sz="2000" spc="-135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000" spc="10" dirty="0">
                <a:solidFill>
                  <a:srgbClr val="0000FF"/>
                </a:solidFill>
                <a:latin typeface="Arial"/>
                <a:cs typeface="Arial"/>
              </a:rPr>
              <a:t>tik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2524" y="3241512"/>
            <a:ext cx="10261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d</a:t>
            </a:r>
            <a:r>
              <a:rPr sz="2000" spc="-105" dirty="0">
                <a:solidFill>
                  <a:srgbClr val="0000FF"/>
                </a:solidFill>
                <a:latin typeface="Arial"/>
                <a:cs typeface="Arial"/>
              </a:rPr>
              <a:t>ev</a:t>
            </a:r>
            <a:r>
              <a:rPr sz="2000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000" spc="-90" dirty="0">
                <a:solidFill>
                  <a:srgbClr val="0000FF"/>
                </a:solidFill>
                <a:latin typeface="Arial"/>
                <a:cs typeface="Arial"/>
              </a:rPr>
              <a:t>eden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28955" algn="l"/>
              </a:tabLst>
            </a:pPr>
            <a:r>
              <a:rPr sz="2000" spc="-114" dirty="0">
                <a:solidFill>
                  <a:srgbClr val="0000FF"/>
                </a:solidFill>
                <a:latin typeface="Arial"/>
                <a:cs typeface="Arial"/>
              </a:rPr>
              <a:t>akı	h</a:t>
            </a:r>
            <a:r>
              <a:rPr sz="2000" spc="-14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000" spc="-140" dirty="0">
                <a:solidFill>
                  <a:srgbClr val="0000FF"/>
                </a:solidFill>
                <a:latin typeface="Arial"/>
                <a:cs typeface="Arial"/>
              </a:rPr>
              <a:t>v</a:t>
            </a:r>
            <a:r>
              <a:rPr sz="2000" spc="-15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9650" y="3877782"/>
            <a:ext cx="4431030" cy="163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 marR="43180" algn="just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0000FF"/>
                </a:solidFill>
                <a:latin typeface="Arial"/>
                <a:cs typeface="Arial"/>
              </a:rPr>
              <a:t>(boşluk) </a:t>
            </a:r>
            <a:r>
              <a:rPr sz="2000" spc="-65" dirty="0">
                <a:solidFill>
                  <a:srgbClr val="0000FF"/>
                </a:solidFill>
                <a:latin typeface="Arial"/>
                <a:cs typeface="Arial"/>
              </a:rPr>
              <a:t>yerine </a:t>
            </a: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daha </a:t>
            </a:r>
            <a:r>
              <a:rPr sz="2000" spc="-100" dirty="0">
                <a:solidFill>
                  <a:srgbClr val="0000FF"/>
                </a:solidFill>
                <a:latin typeface="Arial"/>
                <a:cs typeface="Arial"/>
              </a:rPr>
              <a:t>geçirgen </a:t>
            </a:r>
            <a:r>
              <a:rPr sz="2000" spc="-70" dirty="0">
                <a:solidFill>
                  <a:srgbClr val="0000FF"/>
                </a:solidFill>
                <a:latin typeface="Arial"/>
                <a:cs typeface="Arial"/>
              </a:rPr>
              <a:t>olan  </a:t>
            </a:r>
            <a:r>
              <a:rPr sz="2000" spc="-90" dirty="0">
                <a:solidFill>
                  <a:srgbClr val="0000FF"/>
                </a:solidFill>
                <a:latin typeface="Arial"/>
                <a:cs typeface="Arial"/>
              </a:rPr>
              <a:t>nüve </a:t>
            </a:r>
            <a:r>
              <a:rPr sz="2000" spc="-80" dirty="0">
                <a:solidFill>
                  <a:srgbClr val="0000FF"/>
                </a:solidFill>
                <a:latin typeface="Arial"/>
                <a:cs typeface="Arial"/>
              </a:rPr>
              <a:t>üzerinden</a:t>
            </a:r>
            <a:r>
              <a:rPr sz="2000" spc="-1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0000FF"/>
                </a:solidFill>
                <a:latin typeface="Arial"/>
                <a:cs typeface="Arial"/>
              </a:rPr>
              <a:t>akmaktadır.</a:t>
            </a:r>
            <a:endParaRPr sz="2000" dirty="0">
              <a:latin typeface="Arial"/>
              <a:cs typeface="Arial"/>
            </a:endParaRPr>
          </a:p>
          <a:p>
            <a:pPr marL="367665" marR="43180" indent="-342900" algn="just"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SzPct val="60000"/>
              <a:buFont typeface="Arial" panose="020B0604020202020204" pitchFamily="34" charset="0"/>
              <a:buChar char="•"/>
              <a:tabLst>
                <a:tab pos="346075" algn="l"/>
                <a:tab pos="4092575" algn="l"/>
              </a:tabLst>
            </a:pPr>
            <a:r>
              <a:rPr sz="2000" spc="-155" dirty="0">
                <a:solidFill>
                  <a:srgbClr val="0000FF"/>
                </a:solidFill>
                <a:latin typeface="Arial"/>
                <a:cs typeface="Arial"/>
              </a:rPr>
              <a:t>Bu </a:t>
            </a:r>
            <a:r>
              <a:rPr sz="2000" spc="-85" dirty="0">
                <a:solidFill>
                  <a:srgbClr val="0000FF"/>
                </a:solidFill>
                <a:latin typeface="Arial"/>
                <a:cs typeface="Arial"/>
              </a:rPr>
              <a:t>devrede </a:t>
            </a:r>
            <a:r>
              <a:rPr sz="2000" spc="-140" dirty="0">
                <a:solidFill>
                  <a:srgbClr val="0000FF"/>
                </a:solidFill>
                <a:latin typeface="Arial"/>
                <a:cs typeface="Arial"/>
              </a:rPr>
              <a:t>kaçak </a:t>
            </a:r>
            <a:r>
              <a:rPr sz="2000" spc="-80" dirty="0">
                <a:solidFill>
                  <a:srgbClr val="0000FF"/>
                </a:solidFill>
                <a:latin typeface="Arial"/>
                <a:cs typeface="Arial"/>
              </a:rPr>
              <a:t>akılar </a:t>
            </a:r>
            <a:r>
              <a:rPr sz="2000" spc="-70" dirty="0">
                <a:solidFill>
                  <a:srgbClr val="0000FF"/>
                </a:solidFill>
                <a:latin typeface="Arial"/>
                <a:cs typeface="Arial"/>
              </a:rPr>
              <a:t>bulunmakla  </a:t>
            </a:r>
            <a:r>
              <a:rPr sz="2000" spc="-20" dirty="0">
                <a:solidFill>
                  <a:srgbClr val="0000FF"/>
                </a:solidFill>
                <a:latin typeface="Arial"/>
                <a:cs typeface="Arial"/>
              </a:rPr>
              <a:t>birlikte </a:t>
            </a:r>
            <a:r>
              <a:rPr sz="2000" spc="-40" dirty="0">
                <a:solidFill>
                  <a:srgbClr val="0000FF"/>
                </a:solidFill>
                <a:latin typeface="Arial"/>
                <a:cs typeface="Arial"/>
              </a:rPr>
              <a:t>toplam </a:t>
            </a:r>
            <a:r>
              <a:rPr sz="2000" spc="-125" dirty="0">
                <a:solidFill>
                  <a:srgbClr val="0000FF"/>
                </a:solidFill>
                <a:latin typeface="Arial"/>
                <a:cs typeface="Arial"/>
              </a:rPr>
              <a:t>akıya </a:t>
            </a:r>
            <a:r>
              <a:rPr sz="2000" spc="-75" dirty="0">
                <a:solidFill>
                  <a:srgbClr val="0000FF"/>
                </a:solidFill>
                <a:latin typeface="Arial"/>
                <a:cs typeface="Arial"/>
              </a:rPr>
              <a:t>oranla </a:t>
            </a:r>
            <a:r>
              <a:rPr sz="2000" spc="-110" dirty="0">
                <a:solidFill>
                  <a:srgbClr val="0000FF"/>
                </a:solidFill>
                <a:latin typeface="Arial"/>
                <a:cs typeface="Arial"/>
              </a:rPr>
              <a:t>çok  </a:t>
            </a:r>
            <a:r>
              <a:rPr sz="2000" spc="-70" dirty="0">
                <a:solidFill>
                  <a:srgbClr val="0000FF"/>
                </a:solidFill>
                <a:latin typeface="Arial"/>
                <a:cs typeface="Arial"/>
              </a:rPr>
              <a:t>küçüktür.	</a:t>
            </a:r>
            <a:endParaRPr sz="1800" baseline="-20833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082" y="92608"/>
            <a:ext cx="8431530" cy="26988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Arial"/>
              <a:cs typeface="Arial"/>
            </a:endParaRPr>
          </a:p>
          <a:p>
            <a:pPr marL="355600" marR="635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160" dirty="0">
                <a:latin typeface="Arial"/>
                <a:cs typeface="Arial"/>
              </a:rPr>
              <a:t>Bağıl </a:t>
            </a:r>
            <a:r>
              <a:rPr sz="2400" spc="-90" dirty="0">
                <a:latin typeface="Arial"/>
                <a:cs typeface="Arial"/>
              </a:rPr>
              <a:t>geçirgenliğin </a:t>
            </a:r>
            <a:r>
              <a:rPr sz="2400" spc="-140" dirty="0">
                <a:latin typeface="Arial"/>
                <a:cs typeface="Arial"/>
              </a:rPr>
              <a:t>yüksek </a:t>
            </a:r>
            <a:r>
              <a:rPr sz="2400" spc="-125" dirty="0">
                <a:latin typeface="Arial"/>
                <a:cs typeface="Arial"/>
              </a:rPr>
              <a:t>olması </a:t>
            </a:r>
            <a:r>
              <a:rPr sz="2400" spc="-100" dirty="0">
                <a:latin typeface="Arial"/>
                <a:cs typeface="Arial"/>
              </a:rPr>
              <a:t>malzemenin </a:t>
            </a:r>
            <a:r>
              <a:rPr sz="2400" spc="-75" dirty="0">
                <a:latin typeface="Arial"/>
                <a:cs typeface="Arial"/>
              </a:rPr>
              <a:t>manyetik  özelliğinin </a:t>
            </a:r>
            <a:r>
              <a:rPr sz="2400" spc="-135" dirty="0">
                <a:latin typeface="Arial"/>
                <a:cs typeface="Arial"/>
              </a:rPr>
              <a:t>yüksek </a:t>
            </a:r>
            <a:r>
              <a:rPr sz="2400" spc="-85" dirty="0">
                <a:latin typeface="Arial"/>
                <a:cs typeface="Arial"/>
              </a:rPr>
              <a:t>olduğu </a:t>
            </a:r>
            <a:r>
              <a:rPr sz="2400" spc="-114" dirty="0">
                <a:latin typeface="Arial"/>
                <a:cs typeface="Arial"/>
              </a:rPr>
              <a:t>anlamına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gelir.</a:t>
            </a:r>
            <a:endParaRPr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10" dirty="0">
                <a:latin typeface="Arial"/>
                <a:cs typeface="Arial"/>
              </a:rPr>
              <a:t>Örneğin </a:t>
            </a:r>
            <a:r>
              <a:rPr sz="2400" spc="-40" dirty="0">
                <a:latin typeface="Arial"/>
                <a:cs typeface="Arial"/>
              </a:rPr>
              <a:t>elektrik </a:t>
            </a:r>
            <a:r>
              <a:rPr sz="2400" spc="-95" dirty="0">
                <a:latin typeface="Arial"/>
                <a:cs typeface="Arial"/>
              </a:rPr>
              <a:t>makinalarında </a:t>
            </a:r>
            <a:r>
              <a:rPr sz="2400" spc="-80" dirty="0">
                <a:latin typeface="Arial"/>
                <a:cs typeface="Arial"/>
              </a:rPr>
              <a:t>kullanılan </a:t>
            </a:r>
            <a:r>
              <a:rPr sz="2400" spc="-85" dirty="0">
                <a:latin typeface="Arial"/>
                <a:cs typeface="Arial"/>
              </a:rPr>
              <a:t>çeliğin </a:t>
            </a:r>
            <a:r>
              <a:rPr sz="2400" spc="-120" dirty="0">
                <a:latin typeface="Arial"/>
                <a:cs typeface="Arial"/>
              </a:rPr>
              <a:t>bağıl </a:t>
            </a:r>
            <a:r>
              <a:rPr sz="2400" spc="-70" dirty="0">
                <a:latin typeface="Arial"/>
                <a:cs typeface="Arial"/>
              </a:rPr>
              <a:t>manyetik  geçirgenlikleri </a:t>
            </a:r>
            <a:r>
              <a:rPr sz="2400" spc="-120" dirty="0">
                <a:latin typeface="Arial"/>
                <a:cs typeface="Arial"/>
              </a:rPr>
              <a:t>2000-6000 </a:t>
            </a:r>
            <a:r>
              <a:rPr sz="2400" spc="-105" dirty="0">
                <a:latin typeface="Arial"/>
                <a:cs typeface="Arial"/>
              </a:rPr>
              <a:t>arasındadır.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95" dirty="0">
                <a:latin typeface="Arial"/>
                <a:cs typeface="Arial"/>
              </a:rPr>
              <a:t>nedenle </a:t>
            </a:r>
            <a:r>
              <a:rPr sz="2400" spc="-40" dirty="0">
                <a:latin typeface="Arial"/>
                <a:cs typeface="Arial"/>
              </a:rPr>
              <a:t>elektrik  </a:t>
            </a:r>
            <a:r>
              <a:rPr sz="2400" spc="-95" dirty="0">
                <a:latin typeface="Arial"/>
                <a:cs typeface="Arial"/>
              </a:rPr>
              <a:t>makinalarında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20" dirty="0">
                <a:latin typeface="Arial"/>
                <a:cs typeface="Arial"/>
              </a:rPr>
              <a:t>akı, </a:t>
            </a:r>
            <a:r>
              <a:rPr sz="2400" spc="-145" dirty="0">
                <a:latin typeface="Arial"/>
                <a:cs typeface="Arial"/>
              </a:rPr>
              <a:t>hava </a:t>
            </a:r>
            <a:r>
              <a:rPr sz="2400" spc="-70" dirty="0">
                <a:latin typeface="Arial"/>
                <a:cs typeface="Arial"/>
              </a:rPr>
              <a:t>yerine </a:t>
            </a:r>
            <a:r>
              <a:rPr sz="2400" spc="-120" dirty="0">
                <a:latin typeface="Arial"/>
                <a:cs typeface="Arial"/>
              </a:rPr>
              <a:t>2000-6000 </a:t>
            </a:r>
            <a:r>
              <a:rPr sz="2400" spc="-55" dirty="0">
                <a:latin typeface="Arial"/>
                <a:cs typeface="Arial"/>
              </a:rPr>
              <a:t>kat </a:t>
            </a:r>
            <a:r>
              <a:rPr sz="2400" spc="-135" dirty="0">
                <a:latin typeface="Arial"/>
                <a:cs typeface="Arial"/>
              </a:rPr>
              <a:t>daha  </a:t>
            </a:r>
            <a:r>
              <a:rPr sz="2400" spc="-114" dirty="0">
                <a:latin typeface="Arial"/>
                <a:cs typeface="Arial"/>
              </a:rPr>
              <a:t>geçirgen </a:t>
            </a:r>
            <a:r>
              <a:rPr sz="2400" spc="-85" dirty="0">
                <a:latin typeface="Arial"/>
                <a:cs typeface="Arial"/>
              </a:rPr>
              <a:t>olan </a:t>
            </a:r>
            <a:r>
              <a:rPr sz="2400" spc="-80" dirty="0">
                <a:latin typeface="Arial"/>
                <a:cs typeface="Arial"/>
              </a:rPr>
              <a:t>çelik </a:t>
            </a:r>
            <a:r>
              <a:rPr sz="2400" spc="-90" dirty="0">
                <a:latin typeface="Arial"/>
                <a:cs typeface="Arial"/>
              </a:rPr>
              <a:t>üzerinden</a:t>
            </a:r>
            <a:r>
              <a:rPr sz="2400" spc="-26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geçmektedir.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712422" y="3207573"/>
            <a:ext cx="4260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latin typeface="Arial"/>
                <a:cs typeface="Arial"/>
              </a:rPr>
              <a:t>Toplam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4" dirty="0">
                <a:latin typeface="Arial"/>
                <a:cs typeface="Arial"/>
              </a:rPr>
              <a:t>akının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değeri: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36304" y="1770365"/>
            <a:ext cx="2322830" cy="906780"/>
            <a:chOff x="1466786" y="2339975"/>
            <a:chExt cx="2322830" cy="906780"/>
          </a:xfrm>
        </p:grpSpPr>
        <p:sp>
          <p:nvSpPr>
            <p:cNvPr id="11" name="object 11"/>
            <p:cNvSpPr/>
            <p:nvPr/>
          </p:nvSpPr>
          <p:spPr>
            <a:xfrm>
              <a:off x="1476375" y="2349436"/>
              <a:ext cx="2303526" cy="887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1549" y="2344737"/>
              <a:ext cx="2313305" cy="897255"/>
            </a:xfrm>
            <a:custGeom>
              <a:avLst/>
              <a:gdLst/>
              <a:ahLst/>
              <a:cxnLst/>
              <a:rect l="l" t="t" r="r" b="b"/>
              <a:pathLst>
                <a:path w="2313304" h="897255">
                  <a:moveTo>
                    <a:pt x="0" y="896937"/>
                  </a:moveTo>
                  <a:lnTo>
                    <a:pt x="2313051" y="896937"/>
                  </a:lnTo>
                  <a:lnTo>
                    <a:pt x="2313051" y="0"/>
                  </a:lnTo>
                  <a:lnTo>
                    <a:pt x="0" y="0"/>
                  </a:lnTo>
                  <a:lnTo>
                    <a:pt x="0" y="896937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126589" y="3684661"/>
            <a:ext cx="2322830" cy="898525"/>
            <a:chOff x="1682686" y="4498911"/>
            <a:chExt cx="2322830" cy="898525"/>
          </a:xfrm>
        </p:grpSpPr>
        <p:sp>
          <p:nvSpPr>
            <p:cNvPr id="14" name="object 14"/>
            <p:cNvSpPr/>
            <p:nvPr/>
          </p:nvSpPr>
          <p:spPr>
            <a:xfrm>
              <a:off x="1692274" y="4508499"/>
              <a:ext cx="2303526" cy="879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7448" y="4503673"/>
              <a:ext cx="2313305" cy="889000"/>
            </a:xfrm>
            <a:custGeom>
              <a:avLst/>
              <a:gdLst/>
              <a:ahLst/>
              <a:cxnLst/>
              <a:rect l="l" t="t" r="r" b="b"/>
              <a:pathLst>
                <a:path w="2313304" h="889000">
                  <a:moveTo>
                    <a:pt x="0" y="889000"/>
                  </a:moveTo>
                  <a:lnTo>
                    <a:pt x="2313051" y="889000"/>
                  </a:lnTo>
                  <a:lnTo>
                    <a:pt x="2313051" y="0"/>
                  </a:lnTo>
                  <a:lnTo>
                    <a:pt x="0" y="0"/>
                  </a:lnTo>
                  <a:lnTo>
                    <a:pt x="0" y="88900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3400" y="1246276"/>
            <a:ext cx="521144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165" indent="-343535">
              <a:lnSpc>
                <a:spcPct val="100000"/>
              </a:lnSpc>
              <a:buChar char="•"/>
              <a:tabLst>
                <a:tab pos="431165" algn="l"/>
                <a:tab pos="431800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95" dirty="0">
                <a:latin typeface="Arial"/>
                <a:cs typeface="Arial"/>
              </a:rPr>
              <a:t>nüvedeki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95" dirty="0">
                <a:latin typeface="Arial"/>
                <a:cs typeface="Arial"/>
              </a:rPr>
              <a:t>yoğunluğunun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genliği: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D3ED573-6763-4AE2-8F59-1DEF76D1EF88}"/>
              </a:ext>
            </a:extLst>
          </p:cNvPr>
          <p:cNvSpPr txBox="1"/>
          <p:nvPr/>
        </p:nvSpPr>
        <p:spPr>
          <a:xfrm>
            <a:off x="533400" y="762000"/>
            <a:ext cx="52114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Manyetik akı yoğunluğu 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ve </a:t>
            </a:r>
            <a:r>
              <a:rPr sz="2000" b="1" spc="-10" dirty="0" err="1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000" b="1" spc="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 err="1">
                <a:solidFill>
                  <a:srgbClr val="FF0000"/>
                </a:solidFill>
                <a:latin typeface="Arial"/>
                <a:cs typeface="Arial"/>
              </a:rPr>
              <a:t>akı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311396" y="6316979"/>
            <a:ext cx="387096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81800" y="1008475"/>
            <a:ext cx="1965325" cy="2357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800" y="3581400"/>
            <a:ext cx="2119376" cy="2519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6875" y="1008475"/>
            <a:ext cx="5951220" cy="420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2000" spc="-70" dirty="0">
                <a:latin typeface="Arial"/>
                <a:cs typeface="Arial"/>
              </a:rPr>
              <a:t>Bir </a:t>
            </a:r>
            <a:r>
              <a:rPr sz="2000" spc="-45" dirty="0">
                <a:latin typeface="Arial"/>
                <a:cs typeface="Arial"/>
              </a:rPr>
              <a:t>elektromanyetik </a:t>
            </a:r>
            <a:r>
              <a:rPr sz="2000" spc="-80" dirty="0">
                <a:latin typeface="Arial"/>
                <a:cs typeface="Arial"/>
              </a:rPr>
              <a:t>devrede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100" dirty="0">
                <a:latin typeface="Arial"/>
                <a:cs typeface="Arial"/>
              </a:rPr>
              <a:t>akı, </a:t>
            </a:r>
            <a:r>
              <a:rPr sz="2000" spc="-95" dirty="0">
                <a:latin typeface="Arial"/>
                <a:cs typeface="Arial"/>
              </a:rPr>
              <a:t>nüveye  </a:t>
            </a:r>
            <a:r>
              <a:rPr sz="2000" spc="-90" dirty="0">
                <a:latin typeface="Arial"/>
                <a:cs typeface="Arial"/>
              </a:rPr>
              <a:t>sarılı </a:t>
            </a:r>
            <a:r>
              <a:rPr sz="2000" spc="-114" dirty="0">
                <a:latin typeface="Arial"/>
                <a:cs typeface="Arial"/>
              </a:rPr>
              <a:t>sargıdan </a:t>
            </a:r>
            <a:r>
              <a:rPr sz="2000" spc="-125" dirty="0">
                <a:latin typeface="Arial"/>
                <a:cs typeface="Arial"/>
              </a:rPr>
              <a:t>geçen </a:t>
            </a:r>
            <a:r>
              <a:rPr sz="2000" spc="-105" dirty="0">
                <a:latin typeface="Arial"/>
                <a:cs typeface="Arial"/>
              </a:rPr>
              <a:t>akım </a:t>
            </a:r>
            <a:r>
              <a:rPr sz="2000" spc="-60" dirty="0">
                <a:latin typeface="Arial"/>
                <a:cs typeface="Arial"/>
              </a:rPr>
              <a:t>tarafından </a:t>
            </a:r>
            <a:r>
              <a:rPr sz="2000" spc="-5" dirty="0">
                <a:latin typeface="Arial"/>
                <a:cs typeface="Arial"/>
              </a:rPr>
              <a:t>üretilir. </a:t>
            </a:r>
            <a:r>
              <a:rPr sz="2000" spc="-155" dirty="0">
                <a:latin typeface="Arial"/>
                <a:cs typeface="Arial"/>
              </a:rPr>
              <a:t>Bu </a:t>
            </a:r>
            <a:r>
              <a:rPr sz="2000" spc="-80" dirty="0">
                <a:latin typeface="Arial"/>
                <a:cs typeface="Arial"/>
              </a:rPr>
              <a:t>olay  </a:t>
            </a:r>
            <a:r>
              <a:rPr sz="2000" spc="-35" dirty="0">
                <a:latin typeface="Arial"/>
                <a:cs typeface="Arial"/>
              </a:rPr>
              <a:t>elektrik </a:t>
            </a:r>
            <a:r>
              <a:rPr sz="2000" spc="-85" dirty="0">
                <a:latin typeface="Arial"/>
                <a:cs typeface="Arial"/>
              </a:rPr>
              <a:t>devresinde </a:t>
            </a:r>
            <a:r>
              <a:rPr sz="2000" spc="-40" dirty="0">
                <a:latin typeface="Arial"/>
                <a:cs typeface="Arial"/>
              </a:rPr>
              <a:t>gerilimin </a:t>
            </a:r>
            <a:r>
              <a:rPr sz="2000" spc="-80" dirty="0">
                <a:latin typeface="Arial"/>
                <a:cs typeface="Arial"/>
              </a:rPr>
              <a:t>devreden </a:t>
            </a:r>
            <a:r>
              <a:rPr sz="2000" spc="-105" dirty="0">
                <a:latin typeface="Arial"/>
                <a:cs typeface="Arial"/>
              </a:rPr>
              <a:t>akım  </a:t>
            </a:r>
            <a:r>
              <a:rPr sz="2000" spc="-90" dirty="0">
                <a:latin typeface="Arial"/>
                <a:cs typeface="Arial"/>
              </a:rPr>
              <a:t>geçirmesine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benzerdir.</a:t>
            </a:r>
            <a:endParaRPr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2000" spc="-100" dirty="0">
                <a:latin typeface="Arial"/>
                <a:cs typeface="Arial"/>
              </a:rPr>
              <a:t>Basit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30" dirty="0">
                <a:latin typeface="Arial"/>
                <a:cs typeface="Arial"/>
              </a:rPr>
              <a:t>elektrik </a:t>
            </a:r>
            <a:r>
              <a:rPr sz="2000" spc="-85" dirty="0">
                <a:latin typeface="Arial"/>
                <a:cs typeface="Arial"/>
              </a:rPr>
              <a:t>devresinde </a:t>
            </a:r>
            <a:r>
              <a:rPr sz="2000" spc="-40" dirty="0">
                <a:latin typeface="Arial"/>
                <a:cs typeface="Arial"/>
              </a:rPr>
              <a:t>gerilim </a:t>
            </a:r>
            <a:r>
              <a:rPr sz="2000" i="1" spc="-200" dirty="0">
                <a:latin typeface="Arial"/>
                <a:cs typeface="Arial"/>
              </a:rPr>
              <a:t>V </a:t>
            </a:r>
            <a:r>
              <a:rPr sz="2000" i="1" spc="-170" dirty="0">
                <a:latin typeface="Arial"/>
                <a:cs typeface="Arial"/>
              </a:rPr>
              <a:t>= </a:t>
            </a:r>
            <a:r>
              <a:rPr sz="2000" i="1" spc="-55" dirty="0">
                <a:latin typeface="Arial"/>
                <a:cs typeface="Arial"/>
              </a:rPr>
              <a:t>I </a:t>
            </a:r>
            <a:r>
              <a:rPr sz="2000" i="1" spc="-360" dirty="0">
                <a:latin typeface="Arial"/>
                <a:cs typeface="Arial"/>
              </a:rPr>
              <a:t>R  </a:t>
            </a:r>
            <a:r>
              <a:rPr sz="2000" spc="-70" dirty="0">
                <a:latin typeface="Arial"/>
                <a:cs typeface="Arial"/>
              </a:rPr>
              <a:t>ifadesi </a:t>
            </a:r>
            <a:r>
              <a:rPr sz="2000" spc="-35" dirty="0">
                <a:latin typeface="Arial"/>
                <a:cs typeface="Arial"/>
              </a:rPr>
              <a:t>ile  </a:t>
            </a:r>
            <a:r>
              <a:rPr sz="2000" spc="-55" dirty="0">
                <a:latin typeface="Arial"/>
                <a:cs typeface="Arial"/>
              </a:rPr>
              <a:t>tanımlanır. </a:t>
            </a:r>
            <a:r>
              <a:rPr sz="2000" spc="-65" dirty="0">
                <a:latin typeface="Arial"/>
                <a:cs typeface="Arial"/>
              </a:rPr>
              <a:t>Elektrik </a:t>
            </a:r>
            <a:r>
              <a:rPr sz="2000" spc="-85" dirty="0">
                <a:latin typeface="Arial"/>
                <a:cs typeface="Arial"/>
              </a:rPr>
              <a:t>devresinde </a:t>
            </a:r>
            <a:r>
              <a:rPr sz="2000" spc="-40" dirty="0">
                <a:latin typeface="Arial"/>
                <a:cs typeface="Arial"/>
              </a:rPr>
              <a:t>gerilim </a:t>
            </a:r>
            <a:r>
              <a:rPr sz="2000" spc="-120" dirty="0">
                <a:latin typeface="Arial"/>
                <a:cs typeface="Arial"/>
              </a:rPr>
              <a:t>veya  </a:t>
            </a:r>
            <a:r>
              <a:rPr sz="2000" spc="-25" dirty="0">
                <a:latin typeface="Arial"/>
                <a:cs typeface="Arial"/>
              </a:rPr>
              <a:t>elektromotor </a:t>
            </a:r>
            <a:r>
              <a:rPr sz="2000" spc="-60" dirty="0">
                <a:latin typeface="Arial"/>
                <a:cs typeface="Arial"/>
              </a:rPr>
              <a:t>kuvvet </a:t>
            </a:r>
            <a:r>
              <a:rPr sz="2000" spc="-85" dirty="0">
                <a:latin typeface="Arial"/>
                <a:cs typeface="Arial"/>
              </a:rPr>
              <a:t>(emk) </a:t>
            </a:r>
            <a:r>
              <a:rPr sz="2000" spc="-95" dirty="0">
                <a:latin typeface="Arial"/>
                <a:cs typeface="Arial"/>
              </a:rPr>
              <a:t>akımın </a:t>
            </a:r>
            <a:r>
              <a:rPr sz="2000" spc="-120" dirty="0">
                <a:latin typeface="Arial"/>
                <a:cs typeface="Arial"/>
              </a:rPr>
              <a:t>akmasını </a:t>
            </a:r>
            <a:r>
              <a:rPr sz="2000" spc="-105" dirty="0">
                <a:latin typeface="Arial"/>
                <a:cs typeface="Arial"/>
              </a:rPr>
              <a:t>sağlar.  </a:t>
            </a:r>
            <a:r>
              <a:rPr sz="2000" spc="-90" dirty="0">
                <a:latin typeface="Arial"/>
                <a:cs typeface="Arial"/>
              </a:rPr>
              <a:t>Direnç </a:t>
            </a:r>
            <a:r>
              <a:rPr sz="2000" spc="-110" dirty="0">
                <a:latin typeface="Arial"/>
                <a:cs typeface="Arial"/>
              </a:rPr>
              <a:t>ise </a:t>
            </a:r>
            <a:r>
              <a:rPr sz="2000" spc="-80" dirty="0">
                <a:latin typeface="Arial"/>
                <a:cs typeface="Arial"/>
              </a:rPr>
              <a:t>devre </a:t>
            </a:r>
            <a:r>
              <a:rPr sz="2000" spc="-95" dirty="0">
                <a:latin typeface="Arial"/>
                <a:cs typeface="Arial"/>
              </a:rPr>
              <a:t>akımını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sınırlar.</a:t>
            </a:r>
            <a:endParaRPr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4"/>
              </a:spcBef>
              <a:buChar char="•"/>
              <a:tabLst>
                <a:tab pos="355600" algn="l"/>
              </a:tabLst>
            </a:pPr>
            <a:r>
              <a:rPr sz="2000" spc="-45" dirty="0">
                <a:latin typeface="Arial"/>
                <a:cs typeface="Arial"/>
              </a:rPr>
              <a:t>Manyetik </a:t>
            </a:r>
            <a:r>
              <a:rPr sz="2000" spc="-80" dirty="0">
                <a:latin typeface="Arial"/>
                <a:cs typeface="Arial"/>
              </a:rPr>
              <a:t>devrede </a:t>
            </a:r>
            <a:r>
              <a:rPr sz="2000" spc="-110" dirty="0">
                <a:latin typeface="Arial"/>
                <a:cs typeface="Arial"/>
              </a:rPr>
              <a:t>ise </a:t>
            </a:r>
            <a:r>
              <a:rPr sz="2000" spc="-35" dirty="0">
                <a:latin typeface="Arial"/>
                <a:cs typeface="Arial"/>
              </a:rPr>
              <a:t>gerilimin </a:t>
            </a:r>
            <a:r>
              <a:rPr sz="2000" spc="-40" dirty="0">
                <a:latin typeface="Arial"/>
                <a:cs typeface="Arial"/>
              </a:rPr>
              <a:t>yerini </a:t>
            </a:r>
            <a:r>
              <a:rPr sz="2000" spc="-45" dirty="0">
                <a:latin typeface="Arial"/>
                <a:cs typeface="Arial"/>
              </a:rPr>
              <a:t>manyetomotor  </a:t>
            </a:r>
            <a:r>
              <a:rPr sz="2000" spc="-60" dirty="0">
                <a:latin typeface="Arial"/>
                <a:cs typeface="Arial"/>
              </a:rPr>
              <a:t>kuvvet </a:t>
            </a:r>
            <a:r>
              <a:rPr sz="2000" spc="-75" dirty="0">
                <a:latin typeface="Arial"/>
                <a:cs typeface="Arial"/>
              </a:rPr>
              <a:t>(mmk) </a:t>
            </a:r>
            <a:r>
              <a:rPr sz="2000" spc="-55" dirty="0">
                <a:latin typeface="Arial"/>
                <a:cs typeface="Arial"/>
              </a:rPr>
              <a:t>alır. </a:t>
            </a:r>
            <a:r>
              <a:rPr sz="2000" spc="-65" dirty="0">
                <a:latin typeface="Arial"/>
                <a:cs typeface="Arial"/>
              </a:rPr>
              <a:t>Bir </a:t>
            </a:r>
            <a:r>
              <a:rPr sz="2000" spc="-110" dirty="0">
                <a:latin typeface="Arial"/>
                <a:cs typeface="Arial"/>
              </a:rPr>
              <a:t>sargıdan </a:t>
            </a:r>
            <a:r>
              <a:rPr sz="2000" spc="-125" dirty="0">
                <a:latin typeface="Arial"/>
                <a:cs typeface="Arial"/>
              </a:rPr>
              <a:t>geçen </a:t>
            </a:r>
            <a:r>
              <a:rPr sz="2000" spc="-95" dirty="0">
                <a:latin typeface="Arial"/>
                <a:cs typeface="Arial"/>
              </a:rPr>
              <a:t>akım, </a:t>
            </a:r>
            <a:r>
              <a:rPr sz="2000" spc="-80" dirty="0">
                <a:latin typeface="Arial"/>
                <a:cs typeface="Arial"/>
              </a:rPr>
              <a:t>mmk </a:t>
            </a:r>
            <a:r>
              <a:rPr sz="2000" spc="-140" dirty="0">
                <a:latin typeface="Arial"/>
                <a:cs typeface="Arial"/>
              </a:rPr>
              <a:t>(</a:t>
            </a:r>
            <a:r>
              <a:rPr sz="2000" i="1" spc="-140" dirty="0">
                <a:latin typeface="Arial"/>
                <a:cs typeface="Arial"/>
              </a:rPr>
              <a:t>F)  </a:t>
            </a:r>
            <a:r>
              <a:rPr sz="2000" spc="-60" dirty="0">
                <a:latin typeface="Arial"/>
                <a:cs typeface="Arial"/>
              </a:rPr>
              <a:t>değerini </a:t>
            </a:r>
            <a:r>
              <a:rPr sz="2000" spc="-30" dirty="0">
                <a:latin typeface="Arial"/>
                <a:cs typeface="Arial"/>
              </a:rPr>
              <a:t>belirler. </a:t>
            </a:r>
            <a:r>
              <a:rPr sz="2000" i="1" spc="-305" dirty="0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sz="2000" i="1" spc="-165" dirty="0">
                <a:solidFill>
                  <a:srgbClr val="FF0000"/>
                </a:solidFill>
                <a:latin typeface="Arial"/>
                <a:cs typeface="Arial"/>
              </a:rPr>
              <a:t>=N </a:t>
            </a:r>
            <a:r>
              <a:rPr sz="2000" i="1" spc="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i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45" dirty="0">
                <a:solidFill>
                  <a:srgbClr val="FF0000"/>
                </a:solidFill>
                <a:latin typeface="Arial"/>
                <a:cs typeface="Arial"/>
              </a:rPr>
              <a:t>(At)</a:t>
            </a:r>
            <a:endParaRPr sz="20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499"/>
              </a:lnSpc>
              <a:spcBef>
                <a:spcPts val="470"/>
              </a:spcBef>
              <a:buChar char="•"/>
              <a:tabLst>
                <a:tab pos="355600" algn="l"/>
              </a:tabLst>
            </a:pPr>
            <a:r>
              <a:rPr sz="2000" spc="-45" dirty="0">
                <a:latin typeface="Arial"/>
                <a:cs typeface="Arial"/>
              </a:rPr>
              <a:t>Manyetik </a:t>
            </a:r>
            <a:r>
              <a:rPr sz="2000" spc="-80" dirty="0">
                <a:latin typeface="Arial"/>
                <a:cs typeface="Arial"/>
              </a:rPr>
              <a:t>devrede, </a:t>
            </a:r>
            <a:r>
              <a:rPr sz="2000" spc="-95" dirty="0">
                <a:latin typeface="Arial"/>
                <a:cs typeface="Arial"/>
              </a:rPr>
              <a:t>uygulanan </a:t>
            </a:r>
            <a:r>
              <a:rPr sz="2000" spc="-80" dirty="0">
                <a:latin typeface="Arial"/>
                <a:cs typeface="Arial"/>
              </a:rPr>
              <a:t>mmk devrede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114" dirty="0">
                <a:latin typeface="Arial"/>
                <a:cs typeface="Arial"/>
              </a:rPr>
              <a:t>akı  </a:t>
            </a:r>
            <a:r>
              <a:rPr sz="2000" spc="-20" dirty="0">
                <a:latin typeface="Arial"/>
                <a:cs typeface="Arial"/>
              </a:rPr>
              <a:t>(φ) </a:t>
            </a:r>
            <a:r>
              <a:rPr sz="2000" spc="-45" dirty="0">
                <a:latin typeface="Arial"/>
                <a:cs typeface="Arial"/>
              </a:rPr>
              <a:t>üretilmesini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sağlar.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C48DDB64-1D45-4221-9207-A92C73911EF5}"/>
              </a:ext>
            </a:extLst>
          </p:cNvPr>
          <p:cNvSpPr txBox="1"/>
          <p:nvPr/>
        </p:nvSpPr>
        <p:spPr>
          <a:xfrm>
            <a:off x="2667000" y="334696"/>
            <a:ext cx="5951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FF0000"/>
                </a:solidFill>
                <a:latin typeface="Arial"/>
                <a:cs typeface="Arial"/>
              </a:rPr>
              <a:t>1.3 </a:t>
            </a:r>
            <a:r>
              <a:rPr sz="2400" b="1" spc="-110" dirty="0" err="1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40" dirty="0" err="1">
                <a:solidFill>
                  <a:srgbClr val="FF0000"/>
                </a:solidFill>
                <a:latin typeface="Arial"/>
                <a:cs typeface="Arial"/>
              </a:rPr>
              <a:t>Devreler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4710646" y="685799"/>
            <a:ext cx="4356100" cy="5088255"/>
            <a:chOff x="4787900" y="1557400"/>
            <a:chExt cx="4356100" cy="5088255"/>
          </a:xfrm>
        </p:grpSpPr>
        <p:sp>
          <p:nvSpPr>
            <p:cNvPr id="10" name="object 10"/>
            <p:cNvSpPr/>
            <p:nvPr/>
          </p:nvSpPr>
          <p:spPr>
            <a:xfrm>
              <a:off x="6680200" y="3716400"/>
              <a:ext cx="2463800" cy="2928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7900" y="1557400"/>
              <a:ext cx="2279650" cy="27351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5925" y="1765871"/>
            <a:ext cx="4163060" cy="13798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55600" marR="5080">
              <a:lnSpc>
                <a:spcPct val="110400"/>
              </a:lnSpc>
              <a:spcBef>
                <a:spcPts val="140"/>
              </a:spcBef>
            </a:pPr>
            <a:r>
              <a:rPr sz="1600" spc="-90" dirty="0">
                <a:latin typeface="Arial"/>
                <a:cs typeface="Arial"/>
              </a:rPr>
              <a:t>Burada </a:t>
            </a:r>
            <a:r>
              <a:rPr sz="1650" i="1" spc="30" dirty="0">
                <a:latin typeface="Verdana"/>
                <a:cs typeface="Verdana"/>
              </a:rPr>
              <a:t>R </a:t>
            </a:r>
            <a:r>
              <a:rPr sz="1600" spc="-55" dirty="0">
                <a:latin typeface="Arial"/>
                <a:cs typeface="Arial"/>
              </a:rPr>
              <a:t>relüktansı </a:t>
            </a:r>
            <a:r>
              <a:rPr sz="1600" spc="-45" dirty="0">
                <a:latin typeface="Arial"/>
                <a:cs typeface="Arial"/>
              </a:rPr>
              <a:t>temsil </a:t>
            </a:r>
            <a:r>
              <a:rPr sz="1600" spc="-55" dirty="0">
                <a:latin typeface="Arial"/>
                <a:cs typeface="Arial"/>
              </a:rPr>
              <a:t>eder </a:t>
            </a:r>
            <a:r>
              <a:rPr sz="1600" spc="-85" dirty="0">
                <a:latin typeface="Arial"/>
                <a:cs typeface="Arial"/>
              </a:rPr>
              <a:t>ve </a:t>
            </a:r>
            <a:r>
              <a:rPr sz="1600" spc="-15" dirty="0">
                <a:latin typeface="Arial"/>
                <a:cs typeface="Arial"/>
              </a:rPr>
              <a:t>birimi  </a:t>
            </a:r>
            <a:r>
              <a:rPr sz="1600" spc="-10" dirty="0">
                <a:latin typeface="Arial"/>
                <a:cs typeface="Arial"/>
              </a:rPr>
              <a:t>At/Wb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dir.</a:t>
            </a:r>
            <a:endParaRPr sz="1600" dirty="0">
              <a:latin typeface="Arial"/>
              <a:cs typeface="Arial"/>
            </a:endParaRPr>
          </a:p>
          <a:p>
            <a:pPr marL="422275" indent="-410209">
              <a:lnSpc>
                <a:spcPct val="100000"/>
              </a:lnSpc>
              <a:spcBef>
                <a:spcPts val="520"/>
              </a:spcBef>
              <a:buChar char="•"/>
              <a:tabLst>
                <a:tab pos="422275" algn="l"/>
                <a:tab pos="422909" algn="l"/>
              </a:tabLst>
            </a:pPr>
            <a:r>
              <a:rPr sz="2400" spc="-125" dirty="0">
                <a:latin typeface="Arial"/>
                <a:cs typeface="Arial"/>
              </a:rPr>
              <a:t>Relüktans </a:t>
            </a:r>
            <a:r>
              <a:rPr sz="2400" spc="-130" dirty="0">
                <a:latin typeface="Arial"/>
                <a:cs typeface="Arial"/>
              </a:rPr>
              <a:t>akıyı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 err="1">
                <a:latin typeface="Arial"/>
                <a:cs typeface="Arial"/>
              </a:rPr>
              <a:t>sınırlar</a:t>
            </a:r>
            <a:r>
              <a:rPr sz="2400" spc="-85" dirty="0">
                <a:latin typeface="Arial"/>
                <a:cs typeface="Arial"/>
              </a:rPr>
              <a:t>.</a:t>
            </a:r>
            <a:r>
              <a:rPr lang="tr-TR" sz="2400" spc="-85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354965" algn="l"/>
                <a:tab pos="355600" algn="l"/>
                <a:tab pos="1621790" algn="l"/>
              </a:tabLst>
            </a:pPr>
            <a:r>
              <a:rPr sz="2000" spc="-65" dirty="0">
                <a:latin typeface="Arial"/>
                <a:cs typeface="Arial"/>
              </a:rPr>
              <a:t>Elektrik	</a:t>
            </a:r>
            <a:r>
              <a:rPr sz="2000" spc="-75" dirty="0">
                <a:latin typeface="Arial"/>
                <a:cs typeface="Arial"/>
              </a:rPr>
              <a:t>devresindeki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8400" y="2790538"/>
            <a:ext cx="7391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latin typeface="Arial"/>
                <a:cs typeface="Arial"/>
              </a:rPr>
              <a:t>ger</a:t>
            </a:r>
            <a:r>
              <a:rPr sz="2000" spc="-45" dirty="0">
                <a:latin typeface="Arial"/>
                <a:cs typeface="Arial"/>
              </a:rPr>
              <a:t>i</a:t>
            </a:r>
            <a:r>
              <a:rPr sz="2000" spc="-15" dirty="0">
                <a:latin typeface="Arial"/>
                <a:cs typeface="Arial"/>
              </a:rPr>
              <a:t>lim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5541" y="3171529"/>
            <a:ext cx="3821429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14" dirty="0">
                <a:latin typeface="Arial"/>
                <a:cs typeface="Arial"/>
              </a:rPr>
              <a:t>kaynağına </a:t>
            </a:r>
            <a:r>
              <a:rPr sz="2000" spc="-90" dirty="0">
                <a:latin typeface="Arial"/>
                <a:cs typeface="Arial"/>
              </a:rPr>
              <a:t>benzer </a:t>
            </a:r>
            <a:r>
              <a:rPr sz="2000" spc="-75" dirty="0">
                <a:latin typeface="Arial"/>
                <a:cs typeface="Arial"/>
              </a:rPr>
              <a:t>olarak </a:t>
            </a:r>
            <a:r>
              <a:rPr sz="2000" spc="-60" dirty="0">
                <a:latin typeface="Arial"/>
                <a:cs typeface="Arial"/>
              </a:rPr>
              <a:t>manyetik  </a:t>
            </a:r>
            <a:r>
              <a:rPr sz="2000" spc="-80" dirty="0">
                <a:latin typeface="Arial"/>
                <a:cs typeface="Arial"/>
              </a:rPr>
              <a:t>devrede mmk </a:t>
            </a:r>
            <a:r>
              <a:rPr sz="2000" dirty="0">
                <a:latin typeface="Arial"/>
                <a:cs typeface="Arial"/>
              </a:rPr>
              <a:t>‘in </a:t>
            </a:r>
            <a:r>
              <a:rPr sz="2000" spc="-90" dirty="0">
                <a:latin typeface="Arial"/>
                <a:cs typeface="Arial"/>
              </a:rPr>
              <a:t>de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45" dirty="0">
                <a:latin typeface="Arial"/>
                <a:cs typeface="Arial"/>
              </a:rPr>
              <a:t>polaritesi  </a:t>
            </a:r>
            <a:r>
              <a:rPr sz="2000" spc="-60" dirty="0">
                <a:latin typeface="Arial"/>
                <a:cs typeface="Arial"/>
              </a:rPr>
              <a:t>vardır. </a:t>
            </a:r>
            <a:r>
              <a:rPr sz="2000" spc="-80" dirty="0">
                <a:latin typeface="Arial"/>
                <a:cs typeface="Arial"/>
              </a:rPr>
              <a:t>mmk </a:t>
            </a:r>
            <a:r>
              <a:rPr sz="2000" spc="-105" dirty="0">
                <a:latin typeface="Arial"/>
                <a:cs typeface="Arial"/>
              </a:rPr>
              <a:t>kaynağının </a:t>
            </a:r>
            <a:r>
              <a:rPr sz="2000" spc="-25" dirty="0">
                <a:latin typeface="Arial"/>
                <a:cs typeface="Arial"/>
              </a:rPr>
              <a:t>pozitif </a:t>
            </a:r>
            <a:r>
              <a:rPr sz="2000" spc="-95" dirty="0">
                <a:latin typeface="Arial"/>
                <a:cs typeface="Arial"/>
              </a:rPr>
              <a:t>ucu 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95" dirty="0">
                <a:latin typeface="Arial"/>
                <a:cs typeface="Arial"/>
              </a:rPr>
              <a:t>akının </a:t>
            </a:r>
            <a:r>
              <a:rPr sz="2000" spc="-85" dirty="0">
                <a:latin typeface="Arial"/>
                <a:cs typeface="Arial"/>
              </a:rPr>
              <a:t>çıktığı </a:t>
            </a:r>
            <a:r>
              <a:rPr sz="2000" spc="-30" dirty="0">
                <a:latin typeface="Arial"/>
                <a:cs typeface="Arial"/>
              </a:rPr>
              <a:t>uçtur, </a:t>
            </a:r>
            <a:r>
              <a:rPr sz="2000" spc="-50" dirty="0">
                <a:latin typeface="Arial"/>
                <a:cs typeface="Arial"/>
              </a:rPr>
              <a:t>negatif  </a:t>
            </a:r>
            <a:r>
              <a:rPr sz="2000" spc="-95" dirty="0">
                <a:latin typeface="Arial"/>
                <a:cs typeface="Arial"/>
              </a:rPr>
              <a:t>ucu </a:t>
            </a:r>
            <a:r>
              <a:rPr sz="2000" spc="-110" dirty="0">
                <a:latin typeface="Arial"/>
                <a:cs typeface="Arial"/>
              </a:rPr>
              <a:t>ise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95" dirty="0">
                <a:latin typeface="Arial"/>
                <a:cs typeface="Arial"/>
              </a:rPr>
              <a:t>akının </a:t>
            </a:r>
            <a:r>
              <a:rPr sz="2000" spc="-30" dirty="0">
                <a:latin typeface="Arial"/>
                <a:cs typeface="Arial"/>
              </a:rPr>
              <a:t>tekrar  </a:t>
            </a:r>
            <a:r>
              <a:rPr sz="2000" spc="-125" dirty="0">
                <a:latin typeface="Arial"/>
                <a:cs typeface="Arial"/>
              </a:rPr>
              <a:t>kaynağa </a:t>
            </a:r>
            <a:r>
              <a:rPr sz="2000" spc="-50" dirty="0">
                <a:latin typeface="Arial"/>
                <a:cs typeface="Arial"/>
              </a:rPr>
              <a:t>girdiği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uçtur.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000" y="298514"/>
            <a:ext cx="3792854" cy="774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5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mmk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114" dirty="0">
                <a:latin typeface="Arial"/>
                <a:cs typeface="Arial"/>
              </a:rPr>
              <a:t>arasındaki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ilişki: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29FEC991-9FA7-4EE9-AB54-1D67E18DC221}"/>
              </a:ext>
            </a:extLst>
          </p:cNvPr>
          <p:cNvSpPr/>
          <p:nvPr/>
        </p:nvSpPr>
        <p:spPr>
          <a:xfrm>
            <a:off x="1016952" y="1142607"/>
            <a:ext cx="2520950" cy="525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886051" y="1340867"/>
            <a:ext cx="1304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650" algn="l"/>
              </a:tabLst>
            </a:pP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-114" dirty="0">
                <a:latin typeface="Arial"/>
                <a:cs typeface="Arial"/>
              </a:rPr>
              <a:t>ö</a:t>
            </a:r>
            <a:r>
              <a:rPr sz="2400" spc="-80" dirty="0">
                <a:latin typeface="Arial"/>
                <a:cs typeface="Arial"/>
              </a:rPr>
              <a:t>n</a:t>
            </a:r>
            <a:r>
              <a:rPr sz="2400" spc="-75" dirty="0">
                <a:latin typeface="Arial"/>
                <a:cs typeface="Arial"/>
              </a:rPr>
              <a:t>ü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25" dirty="0">
                <a:solidFill>
                  <a:srgbClr val="FF0000"/>
                </a:solidFill>
                <a:latin typeface="Arial"/>
                <a:cs typeface="Arial"/>
              </a:rPr>
              <a:t>sağ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8052" y="1340867"/>
            <a:ext cx="2171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474980" algn="l"/>
                <a:tab pos="1809114" algn="l"/>
              </a:tabLst>
            </a:pP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kuralının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bir</a:t>
            </a:r>
            <a:endParaRPr sz="24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2400" spc="-60" dirty="0">
                <a:latin typeface="Arial"/>
                <a:cs typeface="Arial"/>
              </a:rPr>
              <a:t>el</a:t>
            </a:r>
            <a:r>
              <a:rPr sz="2400" spc="-95" dirty="0">
                <a:latin typeface="Arial"/>
                <a:cs typeface="Arial"/>
              </a:rPr>
              <a:t>d</a:t>
            </a:r>
            <a:r>
              <a:rPr sz="2400" spc="-14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749" y="1340867"/>
            <a:ext cx="15278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mmk’in  </a:t>
            </a:r>
            <a:r>
              <a:rPr sz="2400" spc="-155" dirty="0">
                <a:latin typeface="Arial"/>
                <a:cs typeface="Arial"/>
              </a:rPr>
              <a:t>sargıya  </a:t>
            </a:r>
            <a:r>
              <a:rPr sz="2400" spc="-60" dirty="0">
                <a:latin typeface="Arial"/>
                <a:cs typeface="Arial"/>
              </a:rPr>
              <a:t>edil</a:t>
            </a:r>
            <a:r>
              <a:rPr sz="2400" spc="-8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bili</a:t>
            </a:r>
            <a:r>
              <a:rPr sz="2400" spc="10" dirty="0">
                <a:latin typeface="Arial"/>
                <a:cs typeface="Arial"/>
              </a:rPr>
              <a:t>r</a:t>
            </a:r>
            <a:r>
              <a:rPr sz="2400" spc="-65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6907" y="1706626"/>
            <a:ext cx="13836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820" marR="5080" indent="-19812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Arial"/>
                <a:cs typeface="Arial"/>
              </a:rPr>
              <a:t>uyarlanmış  </a:t>
            </a:r>
            <a:r>
              <a:rPr sz="2400" spc="-114" dirty="0">
                <a:latin typeface="Arial"/>
                <a:cs typeface="Arial"/>
              </a:rPr>
              <a:t>Şekildeki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79952" y="1706626"/>
            <a:ext cx="22085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100"/>
              </a:spcBef>
              <a:tabLst>
                <a:tab pos="1376045" algn="l"/>
              </a:tabLst>
            </a:pPr>
            <a:r>
              <a:rPr sz="2400" spc="-95" dirty="0">
                <a:latin typeface="Arial"/>
                <a:cs typeface="Arial"/>
              </a:rPr>
              <a:t>şeklinden  </a:t>
            </a:r>
            <a:r>
              <a:rPr sz="2400" spc="-165" dirty="0">
                <a:latin typeface="Arial"/>
                <a:cs typeface="Arial"/>
              </a:rPr>
              <a:t>m</a:t>
            </a:r>
            <a:r>
              <a:rPr sz="2400" spc="-120" dirty="0">
                <a:latin typeface="Arial"/>
                <a:cs typeface="Arial"/>
              </a:rPr>
              <a:t>a</a:t>
            </a:r>
            <a:r>
              <a:rPr sz="2400" spc="-114" dirty="0">
                <a:latin typeface="Arial"/>
                <a:cs typeface="Arial"/>
              </a:rPr>
              <a:t>ny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15" dirty="0">
                <a:latin typeface="Arial"/>
                <a:cs typeface="Arial"/>
              </a:rPr>
              <a:t>tik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5" dirty="0">
                <a:latin typeface="Arial"/>
                <a:cs typeface="Arial"/>
              </a:rPr>
              <a:t>y</a:t>
            </a:r>
            <a:r>
              <a:rPr sz="2400" spc="-155" dirty="0">
                <a:latin typeface="Arial"/>
                <a:cs typeface="Arial"/>
              </a:rPr>
              <a:t>a</a:t>
            </a:r>
            <a:r>
              <a:rPr sz="2400" spc="-135" dirty="0">
                <a:latin typeface="Arial"/>
                <a:cs typeface="Arial"/>
              </a:rPr>
              <a:t>p</a:t>
            </a:r>
            <a:r>
              <a:rPr sz="2400" spc="-80" dirty="0">
                <a:latin typeface="Arial"/>
                <a:cs typeface="Arial"/>
              </a:rPr>
              <a:t>ı</a:t>
            </a:r>
            <a:r>
              <a:rPr sz="2400" spc="-135" dirty="0">
                <a:latin typeface="Arial"/>
                <a:cs typeface="Arial"/>
              </a:rPr>
              <a:t>da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13912" y="1559752"/>
            <a:ext cx="3126329" cy="211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8202930" cy="304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3226435" algn="just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sağ </a:t>
            </a:r>
            <a:r>
              <a:rPr spc="-60" dirty="0"/>
              <a:t>el </a:t>
            </a:r>
            <a:r>
              <a:rPr spc="-90" dirty="0"/>
              <a:t>parmakları </a:t>
            </a:r>
            <a:r>
              <a:rPr spc="-140" dirty="0"/>
              <a:t>sargıdan </a:t>
            </a:r>
            <a:r>
              <a:rPr spc="-150" dirty="0"/>
              <a:t>geçen </a:t>
            </a:r>
            <a:r>
              <a:rPr spc="-130" dirty="0"/>
              <a:t>akım  </a:t>
            </a:r>
            <a:r>
              <a:rPr spc="-90" dirty="0"/>
              <a:t>yönünde </a:t>
            </a:r>
            <a:r>
              <a:rPr spc="-145" dirty="0"/>
              <a:t>sargıyı </a:t>
            </a:r>
            <a:r>
              <a:rPr spc="-90" dirty="0"/>
              <a:t>kavrar </a:t>
            </a:r>
            <a:r>
              <a:rPr spc="-120" dirty="0"/>
              <a:t>ise, </a:t>
            </a:r>
            <a:r>
              <a:rPr spc="-100" dirty="0"/>
              <a:t>parmaklara  </a:t>
            </a:r>
            <a:r>
              <a:rPr spc="-60" dirty="0"/>
              <a:t>dik </a:t>
            </a:r>
            <a:r>
              <a:rPr spc="-20" dirty="0"/>
              <a:t>tutulan </a:t>
            </a:r>
            <a:r>
              <a:rPr spc="-130" dirty="0"/>
              <a:t>başparmak </a:t>
            </a:r>
            <a:r>
              <a:rPr spc="-114" dirty="0"/>
              <a:t>akının </a:t>
            </a:r>
            <a:r>
              <a:rPr spc="-140" dirty="0"/>
              <a:t>ve  </a:t>
            </a:r>
            <a:r>
              <a:rPr spc="-114" dirty="0"/>
              <a:t>dolayısıyla </a:t>
            </a:r>
            <a:r>
              <a:rPr spc="-45" dirty="0">
                <a:solidFill>
                  <a:srgbClr val="FF0000"/>
                </a:solidFill>
              </a:rPr>
              <a:t>mmk’in </a:t>
            </a:r>
            <a:r>
              <a:rPr spc="-80" dirty="0">
                <a:solidFill>
                  <a:srgbClr val="FF0000"/>
                </a:solidFill>
              </a:rPr>
              <a:t>yönünü</a:t>
            </a:r>
            <a:r>
              <a:rPr spc="-275" dirty="0">
                <a:solidFill>
                  <a:srgbClr val="FF0000"/>
                </a:solidFill>
              </a:rPr>
              <a:t> </a:t>
            </a:r>
            <a:r>
              <a:rPr spc="-60" dirty="0"/>
              <a:t>gösterir.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 dirty="0"/>
          </a:p>
          <a:p>
            <a:pPr marL="332740" marR="5080" indent="-320040" algn="just">
              <a:lnSpc>
                <a:spcPct val="100000"/>
              </a:lnSpc>
              <a:buClr>
                <a:srgbClr val="333399"/>
              </a:buClr>
              <a:buSzPct val="60416"/>
              <a:buFont typeface="Wingdings"/>
              <a:buChar char=""/>
              <a:tabLst>
                <a:tab pos="332740" algn="l"/>
              </a:tabLst>
            </a:pPr>
            <a:r>
              <a:rPr spc="-135" dirty="0">
                <a:solidFill>
                  <a:srgbClr val="FF0000"/>
                </a:solidFill>
              </a:rPr>
              <a:t>Relüktans </a:t>
            </a:r>
            <a:r>
              <a:rPr spc="-80" dirty="0"/>
              <a:t>(manyetik direnç) </a:t>
            </a:r>
            <a:r>
              <a:rPr spc="-10" dirty="0"/>
              <a:t>bir </a:t>
            </a:r>
            <a:r>
              <a:rPr spc="-40" dirty="0"/>
              <a:t>elektrik </a:t>
            </a:r>
            <a:r>
              <a:rPr spc="-95" dirty="0"/>
              <a:t>devresindeki </a:t>
            </a:r>
            <a:r>
              <a:rPr spc="-90" dirty="0"/>
              <a:t>dirence  </a:t>
            </a:r>
            <a:r>
              <a:rPr spc="-120" dirty="0"/>
              <a:t>karşılık </a:t>
            </a:r>
            <a:r>
              <a:rPr spc="-90" dirty="0"/>
              <a:t>gelirken,</a:t>
            </a:r>
            <a:r>
              <a:rPr spc="484" dirty="0"/>
              <a:t> </a:t>
            </a:r>
            <a:r>
              <a:rPr spc="-40" dirty="0"/>
              <a:t>elektrik </a:t>
            </a:r>
            <a:r>
              <a:rPr spc="-95" dirty="0"/>
              <a:t>devresindeki </a:t>
            </a:r>
            <a:r>
              <a:rPr spc="-55" dirty="0"/>
              <a:t>iletkenliğin </a:t>
            </a:r>
            <a:r>
              <a:rPr spc="-85" dirty="0"/>
              <a:t>manyetik  </a:t>
            </a:r>
            <a:r>
              <a:rPr spc="-90" dirty="0"/>
              <a:t>devredeki </a:t>
            </a:r>
            <a:r>
              <a:rPr spc="-130" dirty="0"/>
              <a:t>karşılığı </a:t>
            </a:r>
            <a:r>
              <a:rPr spc="-135" dirty="0"/>
              <a:t>da </a:t>
            </a:r>
            <a:r>
              <a:rPr spc="-120" dirty="0">
                <a:solidFill>
                  <a:srgbClr val="FF0000"/>
                </a:solidFill>
              </a:rPr>
              <a:t>permeans </a:t>
            </a:r>
            <a:r>
              <a:rPr spc="-95" dirty="0"/>
              <a:t>olarak </a:t>
            </a:r>
            <a:r>
              <a:rPr spc="-75" dirty="0"/>
              <a:t>ifade</a:t>
            </a:r>
            <a:r>
              <a:rPr spc="-225" dirty="0"/>
              <a:t> </a:t>
            </a:r>
            <a:r>
              <a:rPr spc="-60" dirty="0"/>
              <a:t>edilir.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82469" y="5474974"/>
            <a:ext cx="1383665" cy="4470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07365" algn="l"/>
              </a:tabLst>
            </a:pPr>
            <a:r>
              <a:rPr sz="2400" i="1" spc="-165" dirty="0">
                <a:latin typeface="Arial"/>
                <a:cs typeface="Arial"/>
              </a:rPr>
              <a:t>ve	</a:t>
            </a:r>
            <a:r>
              <a:rPr sz="2500" i="1" spc="-80" dirty="0">
                <a:solidFill>
                  <a:srgbClr val="FF0000"/>
                </a:solidFill>
                <a:latin typeface="Symbol"/>
                <a:cs typeface="Symbol"/>
              </a:rPr>
              <a:t></a:t>
            </a:r>
            <a:r>
              <a:rPr sz="2500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i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i="1" spc="-165" dirty="0">
                <a:solidFill>
                  <a:srgbClr val="FF0000"/>
                </a:solidFill>
                <a:latin typeface="Verdana"/>
                <a:cs typeface="Verdana"/>
              </a:rPr>
              <a:t>FP</a:t>
            </a:r>
            <a:endParaRPr sz="250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861" y="5529881"/>
            <a:ext cx="84137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10"/>
              </a:lnSpc>
            </a:pPr>
            <a:r>
              <a:rPr sz="2500" i="1" spc="-215" dirty="0">
                <a:solidFill>
                  <a:srgbClr val="FF0000"/>
                </a:solidFill>
                <a:latin typeface="Verdana"/>
                <a:cs typeface="Verdana"/>
              </a:rPr>
              <a:t>P</a:t>
            </a:r>
            <a:r>
              <a:rPr sz="2400" i="1" spc="-21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i="1" spc="-125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2400" i="1" spc="265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2500" i="1" spc="3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837" y="698737"/>
            <a:ext cx="1267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95" dirty="0">
                <a:solidFill>
                  <a:srgbClr val="FF0000"/>
                </a:solidFill>
                <a:latin typeface="Arial"/>
                <a:cs typeface="Arial"/>
              </a:rPr>
              <a:t>Relüktans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6564304" y="992829"/>
            <a:ext cx="453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r>
              <a:rPr sz="2400" spc="-85" dirty="0">
                <a:latin typeface="Arial"/>
                <a:cs typeface="Arial"/>
              </a:rPr>
              <a:t>çin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3904" y="992829"/>
            <a:ext cx="626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Arial"/>
                <a:cs typeface="Arial"/>
              </a:rPr>
              <a:t>önce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59018" y="992829"/>
            <a:ext cx="63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nü</a:t>
            </a:r>
            <a:r>
              <a:rPr sz="2400" spc="-85" dirty="0">
                <a:latin typeface="Arial"/>
                <a:cs typeface="Arial"/>
              </a:rPr>
              <a:t>v</a:t>
            </a:r>
            <a:r>
              <a:rPr sz="2400" spc="-145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37641" y="1831413"/>
            <a:ext cx="1233805" cy="708025"/>
            <a:chOff x="1062037" y="2490787"/>
            <a:chExt cx="1233805" cy="708025"/>
          </a:xfrm>
        </p:grpSpPr>
        <p:sp>
          <p:nvSpPr>
            <p:cNvPr id="15" name="object 15"/>
            <p:cNvSpPr/>
            <p:nvPr/>
          </p:nvSpPr>
          <p:spPr>
            <a:xfrm>
              <a:off x="1071562" y="2500249"/>
              <a:ext cx="1214437" cy="6889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66800" y="2495550"/>
              <a:ext cx="1224280" cy="698500"/>
            </a:xfrm>
            <a:custGeom>
              <a:avLst/>
              <a:gdLst/>
              <a:ahLst/>
              <a:cxnLst/>
              <a:rect l="l" t="t" r="r" b="b"/>
              <a:pathLst>
                <a:path w="1224280" h="698500">
                  <a:moveTo>
                    <a:pt x="0" y="698500"/>
                  </a:moveTo>
                  <a:lnTo>
                    <a:pt x="1223962" y="698500"/>
                  </a:lnTo>
                  <a:lnTo>
                    <a:pt x="1223962" y="0"/>
                  </a:lnTo>
                  <a:lnTo>
                    <a:pt x="0" y="0"/>
                  </a:lnTo>
                  <a:lnTo>
                    <a:pt x="0" y="69850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829467" y="1863100"/>
            <a:ext cx="1047750" cy="666750"/>
            <a:chOff x="2924175" y="2566923"/>
            <a:chExt cx="1047750" cy="666750"/>
          </a:xfrm>
        </p:grpSpPr>
        <p:sp>
          <p:nvSpPr>
            <p:cNvPr id="27" name="object 27"/>
            <p:cNvSpPr/>
            <p:nvPr/>
          </p:nvSpPr>
          <p:spPr>
            <a:xfrm>
              <a:off x="2929000" y="2571749"/>
              <a:ext cx="1038225" cy="6572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4175" y="2566923"/>
              <a:ext cx="1047750" cy="666750"/>
            </a:xfrm>
            <a:custGeom>
              <a:avLst/>
              <a:gdLst/>
              <a:ahLst/>
              <a:cxnLst/>
              <a:rect l="l" t="t" r="r" b="b"/>
              <a:pathLst>
                <a:path w="1047750" h="666750">
                  <a:moveTo>
                    <a:pt x="0" y="666750"/>
                  </a:moveTo>
                  <a:lnTo>
                    <a:pt x="1047750" y="666750"/>
                  </a:lnTo>
                  <a:lnTo>
                    <a:pt x="1047750" y="0"/>
                  </a:lnTo>
                  <a:lnTo>
                    <a:pt x="0" y="0"/>
                  </a:lnTo>
                  <a:lnTo>
                    <a:pt x="0" y="66675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84709" y="637385"/>
            <a:ext cx="5755005" cy="111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Arial"/>
              <a:cs typeface="Arial"/>
            </a:endParaRPr>
          </a:p>
          <a:p>
            <a:pPr marL="35687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  <a:tab pos="880744" algn="l"/>
                <a:tab pos="2213610" algn="l"/>
                <a:tab pos="3417570" algn="l"/>
                <a:tab pos="4824095" algn="l"/>
              </a:tabLst>
            </a:pPr>
            <a:r>
              <a:rPr sz="2400" spc="-85" dirty="0">
                <a:latin typeface="Arial"/>
                <a:cs typeface="Arial"/>
              </a:rPr>
              <a:t>Bir	</a:t>
            </a:r>
            <a:r>
              <a:rPr sz="2400" spc="-125" dirty="0">
                <a:latin typeface="Arial"/>
                <a:cs typeface="Arial"/>
              </a:rPr>
              <a:t>man</a:t>
            </a: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0" dirty="0">
                <a:latin typeface="Arial"/>
                <a:cs typeface="Arial"/>
              </a:rPr>
              <a:t>devr</a:t>
            </a:r>
            <a:r>
              <a:rPr sz="2400" spc="-100" dirty="0">
                <a:latin typeface="Arial"/>
                <a:cs typeface="Arial"/>
              </a:rPr>
              <a:t>e</a:t>
            </a:r>
            <a:r>
              <a:rPr sz="2400" spc="-114" dirty="0">
                <a:latin typeface="Arial"/>
                <a:cs typeface="Arial"/>
              </a:rPr>
              <a:t>d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0" dirty="0">
                <a:latin typeface="Arial"/>
                <a:cs typeface="Arial"/>
              </a:rPr>
              <a:t>r</a:t>
            </a:r>
            <a:r>
              <a:rPr sz="2400" spc="-60" dirty="0">
                <a:latin typeface="Arial"/>
                <a:cs typeface="Arial"/>
              </a:rPr>
              <a:t>e</a:t>
            </a:r>
            <a:r>
              <a:rPr sz="2400" spc="-85" dirty="0">
                <a:latin typeface="Arial"/>
                <a:cs typeface="Arial"/>
              </a:rPr>
              <a:t>lüktansı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0" dirty="0">
                <a:latin typeface="Arial"/>
                <a:cs typeface="Arial"/>
              </a:rPr>
              <a:t>bulmak  </a:t>
            </a:r>
            <a:r>
              <a:rPr sz="2400" spc="-70" dirty="0">
                <a:latin typeface="Arial"/>
                <a:cs typeface="Arial"/>
              </a:rPr>
              <a:t>içindeki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85" dirty="0">
                <a:latin typeface="Arial"/>
                <a:cs typeface="Arial"/>
              </a:rPr>
              <a:t>denkleminden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yararlanılır.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0" name="Resim 29">
            <a:extLst>
              <a:ext uri="{FF2B5EF4-FFF2-40B4-BE49-F238E27FC236}">
                <a16:creationId xmlns:a16="http://schemas.microsoft.com/office/drawing/2014/main" id="{E41595CC-5236-4785-81BD-CB4BB8F01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793" y="2710580"/>
            <a:ext cx="2672301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>
            <a:extLst>
              <a:ext uri="{FF2B5EF4-FFF2-40B4-BE49-F238E27FC236}">
                <a16:creationId xmlns:a16="http://schemas.microsoft.com/office/drawing/2014/main" id="{35B0DC31-6A87-46B6-BE3C-8650B4F9A69E}"/>
              </a:ext>
            </a:extLst>
          </p:cNvPr>
          <p:cNvSpPr txBox="1"/>
          <p:nvPr/>
        </p:nvSpPr>
        <p:spPr>
          <a:xfrm>
            <a:off x="494000" y="1143000"/>
            <a:ext cx="7943215" cy="2586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75" dirty="0">
                <a:latin typeface="Arial"/>
                <a:cs typeface="Arial"/>
              </a:rPr>
              <a:t>devrenin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relüktansı:</a:t>
            </a:r>
            <a:endParaRPr sz="24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85" dirty="0">
                <a:latin typeface="Arial"/>
                <a:cs typeface="Arial"/>
              </a:rPr>
              <a:t>devredeki </a:t>
            </a:r>
            <a:r>
              <a:rPr sz="2400" spc="-70" dirty="0">
                <a:latin typeface="Arial"/>
                <a:cs typeface="Arial"/>
              </a:rPr>
              <a:t>relüktanslar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110" dirty="0">
                <a:latin typeface="Arial"/>
                <a:cs typeface="Arial"/>
              </a:rPr>
              <a:t>de </a:t>
            </a:r>
            <a:r>
              <a:rPr sz="2400" spc="-40" dirty="0">
                <a:latin typeface="Arial"/>
                <a:cs typeface="Arial"/>
              </a:rPr>
              <a:t>elektrik </a:t>
            </a:r>
            <a:r>
              <a:rPr sz="2400" spc="-95" dirty="0">
                <a:latin typeface="Arial"/>
                <a:cs typeface="Arial"/>
              </a:rPr>
              <a:t>devresindeki  </a:t>
            </a:r>
            <a:r>
              <a:rPr sz="2400" spc="-70" dirty="0">
                <a:latin typeface="Arial"/>
                <a:cs typeface="Arial"/>
              </a:rPr>
              <a:t>dirençlere </a:t>
            </a:r>
            <a:r>
              <a:rPr sz="2400" spc="-114" dirty="0">
                <a:latin typeface="Arial"/>
                <a:cs typeface="Arial"/>
              </a:rPr>
              <a:t>uygulanan </a:t>
            </a:r>
            <a:r>
              <a:rPr sz="2400" spc="-55" dirty="0">
                <a:latin typeface="Arial"/>
                <a:cs typeface="Arial"/>
              </a:rPr>
              <a:t>kurallar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geçerlidir.</a:t>
            </a:r>
            <a:endParaRPr sz="2400" dirty="0">
              <a:latin typeface="Arial"/>
              <a:cs typeface="Arial"/>
            </a:endParaRPr>
          </a:p>
          <a:p>
            <a:pPr marL="283845">
              <a:lnSpc>
                <a:spcPct val="100000"/>
              </a:lnSpc>
              <a:spcBef>
                <a:spcPts val="575"/>
              </a:spcBef>
            </a:pPr>
            <a:r>
              <a:rPr sz="2400" spc="-150" dirty="0">
                <a:latin typeface="Arial"/>
                <a:cs typeface="Arial"/>
              </a:rPr>
              <a:t>Seri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75" dirty="0">
                <a:latin typeface="Arial"/>
                <a:cs typeface="Arial"/>
              </a:rPr>
              <a:t>devrenin </a:t>
            </a:r>
            <a:r>
              <a:rPr sz="2400" spc="-135" dirty="0">
                <a:latin typeface="Arial"/>
                <a:cs typeface="Arial"/>
              </a:rPr>
              <a:t>eşdeğer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relüktansı: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400" spc="-114" dirty="0">
                <a:latin typeface="Arial"/>
                <a:cs typeface="Arial"/>
              </a:rPr>
              <a:t>Paralel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75" dirty="0">
                <a:latin typeface="Arial"/>
                <a:cs typeface="Arial"/>
              </a:rPr>
              <a:t>devrenin </a:t>
            </a:r>
            <a:r>
              <a:rPr sz="2400" spc="-135" dirty="0">
                <a:latin typeface="Arial"/>
                <a:cs typeface="Arial"/>
              </a:rPr>
              <a:t>eşdeğer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relüktansı: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9" name="object 17">
            <a:extLst>
              <a:ext uri="{FF2B5EF4-FFF2-40B4-BE49-F238E27FC236}">
                <a16:creationId xmlns:a16="http://schemas.microsoft.com/office/drawing/2014/main" id="{8A764D3C-B279-4A86-907F-18F93F2001D8}"/>
              </a:ext>
            </a:extLst>
          </p:cNvPr>
          <p:cNvGrpSpPr/>
          <p:nvPr/>
        </p:nvGrpSpPr>
        <p:grpSpPr>
          <a:xfrm>
            <a:off x="836114" y="2839236"/>
            <a:ext cx="3181350" cy="514350"/>
            <a:chOff x="1062037" y="5062537"/>
            <a:chExt cx="3181350" cy="514350"/>
          </a:xfrm>
        </p:grpSpPr>
        <p:sp>
          <p:nvSpPr>
            <p:cNvPr id="10" name="object 18">
              <a:extLst>
                <a:ext uri="{FF2B5EF4-FFF2-40B4-BE49-F238E27FC236}">
                  <a16:creationId xmlns:a16="http://schemas.microsoft.com/office/drawing/2014/main" id="{44145F1F-3689-44A9-802A-6FAE6A7A8DBD}"/>
                </a:ext>
              </a:extLst>
            </p:cNvPr>
            <p:cNvSpPr/>
            <p:nvPr/>
          </p:nvSpPr>
          <p:spPr>
            <a:xfrm>
              <a:off x="1071562" y="5071999"/>
              <a:ext cx="3162300" cy="495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09F9088E-090B-43AF-85DE-8DCF00455D2F}"/>
                </a:ext>
              </a:extLst>
            </p:cNvPr>
            <p:cNvSpPr/>
            <p:nvPr/>
          </p:nvSpPr>
          <p:spPr>
            <a:xfrm>
              <a:off x="1066800" y="5067300"/>
              <a:ext cx="3171825" cy="504825"/>
            </a:xfrm>
            <a:custGeom>
              <a:avLst/>
              <a:gdLst/>
              <a:ahLst/>
              <a:cxnLst/>
              <a:rect l="l" t="t" r="r" b="b"/>
              <a:pathLst>
                <a:path w="3171825" h="504825">
                  <a:moveTo>
                    <a:pt x="0" y="504825"/>
                  </a:moveTo>
                  <a:lnTo>
                    <a:pt x="3171825" y="504825"/>
                  </a:lnTo>
                  <a:lnTo>
                    <a:pt x="3171825" y="0"/>
                  </a:lnTo>
                  <a:lnTo>
                    <a:pt x="0" y="0"/>
                  </a:lnTo>
                  <a:lnTo>
                    <a:pt x="0" y="50482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20">
            <a:extLst>
              <a:ext uri="{FF2B5EF4-FFF2-40B4-BE49-F238E27FC236}">
                <a16:creationId xmlns:a16="http://schemas.microsoft.com/office/drawing/2014/main" id="{B0FDD490-F1C0-4C2A-BAC1-7757E1DEBFB0}"/>
              </a:ext>
            </a:extLst>
          </p:cNvPr>
          <p:cNvGrpSpPr/>
          <p:nvPr/>
        </p:nvGrpSpPr>
        <p:grpSpPr>
          <a:xfrm>
            <a:off x="4721970" y="1001014"/>
            <a:ext cx="904875" cy="695325"/>
            <a:chOff x="4919662" y="3081337"/>
            <a:chExt cx="904875" cy="695325"/>
          </a:xfrm>
        </p:grpSpPr>
        <p:sp>
          <p:nvSpPr>
            <p:cNvPr id="13" name="object 21">
              <a:extLst>
                <a:ext uri="{FF2B5EF4-FFF2-40B4-BE49-F238E27FC236}">
                  <a16:creationId xmlns:a16="http://schemas.microsoft.com/office/drawing/2014/main" id="{314B78C6-FE95-496E-B7E5-D667F2164288}"/>
                </a:ext>
              </a:extLst>
            </p:cNvPr>
            <p:cNvSpPr/>
            <p:nvPr/>
          </p:nvSpPr>
          <p:spPr>
            <a:xfrm>
              <a:off x="4929250" y="3090799"/>
              <a:ext cx="885825" cy="6762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>
              <a:extLst>
                <a:ext uri="{FF2B5EF4-FFF2-40B4-BE49-F238E27FC236}">
                  <a16:creationId xmlns:a16="http://schemas.microsoft.com/office/drawing/2014/main" id="{E96A3DD1-7302-48C8-99AD-B0B04ED47D0D}"/>
                </a:ext>
              </a:extLst>
            </p:cNvPr>
            <p:cNvSpPr/>
            <p:nvPr/>
          </p:nvSpPr>
          <p:spPr>
            <a:xfrm>
              <a:off x="4924425" y="3086100"/>
              <a:ext cx="895350" cy="685800"/>
            </a:xfrm>
            <a:custGeom>
              <a:avLst/>
              <a:gdLst/>
              <a:ahLst/>
              <a:cxnLst/>
              <a:rect l="l" t="t" r="r" b="b"/>
              <a:pathLst>
                <a:path w="895350" h="685800">
                  <a:moveTo>
                    <a:pt x="0" y="685800"/>
                  </a:moveTo>
                  <a:lnTo>
                    <a:pt x="895350" y="685800"/>
                  </a:lnTo>
                  <a:lnTo>
                    <a:pt x="89535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23">
            <a:extLst>
              <a:ext uri="{FF2B5EF4-FFF2-40B4-BE49-F238E27FC236}">
                <a16:creationId xmlns:a16="http://schemas.microsoft.com/office/drawing/2014/main" id="{A604FEFD-1C4A-423A-AD6F-4803862D3EF4}"/>
              </a:ext>
            </a:extLst>
          </p:cNvPr>
          <p:cNvGrpSpPr/>
          <p:nvPr/>
        </p:nvGrpSpPr>
        <p:grpSpPr>
          <a:xfrm>
            <a:off x="856268" y="3778906"/>
            <a:ext cx="4229100" cy="495300"/>
            <a:chOff x="1062037" y="5991225"/>
            <a:chExt cx="4229100" cy="495300"/>
          </a:xfrm>
        </p:grpSpPr>
        <p:sp>
          <p:nvSpPr>
            <p:cNvPr id="16" name="object 24">
              <a:extLst>
                <a:ext uri="{FF2B5EF4-FFF2-40B4-BE49-F238E27FC236}">
                  <a16:creationId xmlns:a16="http://schemas.microsoft.com/office/drawing/2014/main" id="{1751B2D2-184C-4A34-B41A-7CAD2E86C2B4}"/>
                </a:ext>
              </a:extLst>
            </p:cNvPr>
            <p:cNvSpPr/>
            <p:nvPr/>
          </p:nvSpPr>
          <p:spPr>
            <a:xfrm>
              <a:off x="1071562" y="6000750"/>
              <a:ext cx="4210050" cy="476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>
              <a:extLst>
                <a:ext uri="{FF2B5EF4-FFF2-40B4-BE49-F238E27FC236}">
                  <a16:creationId xmlns:a16="http://schemas.microsoft.com/office/drawing/2014/main" id="{002CD14F-1263-44DC-98A9-D616F5CBF859}"/>
                </a:ext>
              </a:extLst>
            </p:cNvPr>
            <p:cNvSpPr/>
            <p:nvPr/>
          </p:nvSpPr>
          <p:spPr>
            <a:xfrm>
              <a:off x="1066800" y="5995987"/>
              <a:ext cx="4219575" cy="485775"/>
            </a:xfrm>
            <a:custGeom>
              <a:avLst/>
              <a:gdLst/>
              <a:ahLst/>
              <a:cxnLst/>
              <a:rect l="l" t="t" r="r" b="b"/>
              <a:pathLst>
                <a:path w="4219575" h="485775">
                  <a:moveTo>
                    <a:pt x="0" y="485775"/>
                  </a:moveTo>
                  <a:lnTo>
                    <a:pt x="4219575" y="485775"/>
                  </a:lnTo>
                  <a:lnTo>
                    <a:pt x="4219575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560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8B14C71-5FD6-4367-9E9C-1525E605437D}"/>
              </a:ext>
            </a:extLst>
          </p:cNvPr>
          <p:cNvSpPr/>
          <p:nvPr/>
        </p:nvSpPr>
        <p:spPr>
          <a:xfrm>
            <a:off x="4931625" y="3393649"/>
            <a:ext cx="3808349" cy="2219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A705484-A14F-49B0-A770-7710290104E9}"/>
              </a:ext>
            </a:extLst>
          </p:cNvPr>
          <p:cNvSpPr txBox="1"/>
          <p:nvPr/>
        </p:nvSpPr>
        <p:spPr>
          <a:xfrm>
            <a:off x="465263" y="789805"/>
            <a:ext cx="8307705" cy="4866717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15"/>
              </a:spcBef>
            </a:pPr>
            <a:r>
              <a:rPr sz="2400" b="1" spc="-210" dirty="0" err="1">
                <a:solidFill>
                  <a:srgbClr val="FF0000"/>
                </a:solidFill>
                <a:latin typeface="Arial"/>
                <a:cs typeface="Arial"/>
              </a:rPr>
              <a:t>Gerçek</a:t>
            </a:r>
            <a:r>
              <a:rPr sz="240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45" dirty="0" err="1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4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65" dirty="0" err="1">
                <a:solidFill>
                  <a:srgbClr val="FF0000"/>
                </a:solidFill>
                <a:latin typeface="Arial"/>
                <a:cs typeface="Arial"/>
              </a:rPr>
              <a:t>devre-Varsayımlar</a:t>
            </a:r>
            <a:endParaRPr sz="2400" dirty="0">
              <a:latin typeface="Arial"/>
              <a:cs typeface="Arial"/>
            </a:endParaRPr>
          </a:p>
          <a:p>
            <a:pPr marL="424815" marR="5080" indent="-342900" algn="just">
              <a:lnSpc>
                <a:spcPct val="100000"/>
              </a:lnSpc>
              <a:spcBef>
                <a:spcPts val="2020"/>
              </a:spcBef>
              <a:buClr>
                <a:srgbClr val="333399"/>
              </a:buClr>
              <a:buSzPct val="60416"/>
              <a:buFont typeface="Arial" panose="020B0604020202020204" pitchFamily="34" charset="0"/>
              <a:buChar char="•"/>
              <a:tabLst>
                <a:tab pos="352425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110" dirty="0">
                <a:latin typeface="Arial"/>
                <a:cs typeface="Arial"/>
              </a:rPr>
              <a:t>nüvede </a:t>
            </a:r>
            <a:r>
              <a:rPr sz="2400" spc="-80" dirty="0">
                <a:latin typeface="Arial"/>
                <a:cs typeface="Arial"/>
              </a:rPr>
              <a:t>manyetik </a:t>
            </a:r>
            <a:r>
              <a:rPr sz="2400" spc="-120" dirty="0">
                <a:latin typeface="Arial"/>
                <a:cs typeface="Arial"/>
              </a:rPr>
              <a:t>akının </a:t>
            </a:r>
            <a:r>
              <a:rPr sz="2400" spc="-140" dirty="0">
                <a:latin typeface="Arial"/>
                <a:cs typeface="Arial"/>
              </a:rPr>
              <a:t>hesaplanması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70" dirty="0">
                <a:latin typeface="Arial"/>
                <a:cs typeface="Arial"/>
              </a:rPr>
              <a:t>kabuller </a:t>
            </a:r>
            <a:r>
              <a:rPr sz="2400" spc="-85" dirty="0">
                <a:latin typeface="Arial"/>
                <a:cs typeface="Arial"/>
              </a:rPr>
              <a:t>yapılır </a:t>
            </a:r>
            <a:r>
              <a:rPr sz="2400" spc="-160" dirty="0">
                <a:latin typeface="Arial"/>
                <a:cs typeface="Arial"/>
              </a:rPr>
              <a:t>ve  </a:t>
            </a:r>
            <a:r>
              <a:rPr sz="2400" spc="-80" dirty="0">
                <a:latin typeface="Arial"/>
                <a:cs typeface="Arial"/>
              </a:rPr>
              <a:t>bulunan değerler </a:t>
            </a:r>
            <a:r>
              <a:rPr sz="2400" spc="-145" dirty="0">
                <a:latin typeface="Arial"/>
                <a:cs typeface="Arial"/>
              </a:rPr>
              <a:t>yaklaşık </a:t>
            </a:r>
            <a:r>
              <a:rPr sz="2400" spc="-80" dirty="0">
                <a:latin typeface="Arial"/>
                <a:cs typeface="Arial"/>
              </a:rPr>
              <a:t>değerler </a:t>
            </a:r>
            <a:r>
              <a:rPr sz="2400" spc="-55" dirty="0">
                <a:latin typeface="Arial"/>
                <a:cs typeface="Arial"/>
              </a:rPr>
              <a:t>olup </a:t>
            </a:r>
            <a:r>
              <a:rPr sz="2400" spc="-140" dirty="0">
                <a:latin typeface="Arial"/>
                <a:cs typeface="Arial"/>
              </a:rPr>
              <a:t>yaklaşık </a:t>
            </a:r>
            <a:r>
              <a:rPr sz="2400" spc="-270" dirty="0">
                <a:latin typeface="Arial"/>
                <a:cs typeface="Arial"/>
              </a:rPr>
              <a:t>%5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hata </a:t>
            </a:r>
            <a:r>
              <a:rPr sz="2400" spc="-35" dirty="0">
                <a:latin typeface="Arial"/>
                <a:cs typeface="Arial"/>
              </a:rPr>
              <a:t>ile  </a:t>
            </a:r>
            <a:r>
              <a:rPr sz="2400" spc="-105" dirty="0">
                <a:latin typeface="Arial"/>
                <a:cs typeface="Arial"/>
              </a:rPr>
              <a:t>sonuçlar </a:t>
            </a:r>
            <a:r>
              <a:rPr sz="2400" spc="-90" dirty="0">
                <a:latin typeface="Arial"/>
                <a:cs typeface="Arial"/>
              </a:rPr>
              <a:t>elde </a:t>
            </a:r>
            <a:r>
              <a:rPr sz="2400" spc="-60" dirty="0">
                <a:latin typeface="Arial"/>
                <a:cs typeface="Arial"/>
              </a:rPr>
              <a:t>edilir. </a:t>
            </a:r>
            <a:r>
              <a:rPr sz="2400" u="sng" spc="-185" dirty="0">
                <a:latin typeface="Arial"/>
                <a:cs typeface="Arial"/>
              </a:rPr>
              <a:t>Hesap </a:t>
            </a:r>
            <a:r>
              <a:rPr sz="2400" u="sng" spc="-114" dirty="0">
                <a:latin typeface="Arial"/>
                <a:cs typeface="Arial"/>
              </a:rPr>
              <a:t>sonucunun </a:t>
            </a:r>
            <a:r>
              <a:rPr sz="2400" u="sng" spc="-110" dirty="0">
                <a:latin typeface="Arial"/>
                <a:cs typeface="Arial"/>
              </a:rPr>
              <a:t>hassasiyetini </a:t>
            </a:r>
            <a:r>
              <a:rPr sz="2400" u="sng" spc="-70" dirty="0">
                <a:latin typeface="Arial"/>
                <a:cs typeface="Arial"/>
              </a:rPr>
              <a:t>etkileyen  </a:t>
            </a:r>
            <a:r>
              <a:rPr sz="2400" u="sng" spc="-35" dirty="0">
                <a:latin typeface="Arial"/>
                <a:cs typeface="Arial"/>
              </a:rPr>
              <a:t>tabi </a:t>
            </a:r>
            <a:r>
              <a:rPr sz="2400" u="sng" spc="-80" dirty="0">
                <a:latin typeface="Arial"/>
                <a:cs typeface="Arial"/>
              </a:rPr>
              <a:t>nedenler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vardır.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 dirty="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Clr>
                <a:srgbClr val="333399"/>
              </a:buClr>
              <a:buSzPct val="60416"/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sz="2400" spc="-85" dirty="0">
                <a:latin typeface="Arial"/>
                <a:cs typeface="Arial"/>
              </a:rPr>
              <a:t>Bunlar:</a:t>
            </a:r>
            <a:endParaRPr sz="2400" dirty="0">
              <a:latin typeface="Arial"/>
              <a:cs typeface="Arial"/>
            </a:endParaRPr>
          </a:p>
          <a:p>
            <a:pPr marL="926464" lvl="1" indent="-457200">
              <a:lnSpc>
                <a:spcPct val="100000"/>
              </a:lnSpc>
              <a:spcBef>
                <a:spcPts val="705"/>
              </a:spcBef>
              <a:buClr>
                <a:srgbClr val="333399"/>
              </a:buClr>
              <a:buSzPct val="60416"/>
              <a:buFont typeface="+mj-lt"/>
              <a:buAutoNum type="arabicPeriod"/>
              <a:tabLst>
                <a:tab pos="823594" algn="l"/>
                <a:tab pos="824230" algn="l"/>
              </a:tabLst>
            </a:pPr>
            <a:r>
              <a:rPr sz="2400" spc="-170" dirty="0">
                <a:latin typeface="Arial"/>
                <a:cs typeface="Arial"/>
              </a:rPr>
              <a:t>kaçak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akı</a:t>
            </a:r>
            <a:endParaRPr sz="2400" dirty="0">
              <a:latin typeface="Arial"/>
              <a:cs typeface="Arial"/>
            </a:endParaRPr>
          </a:p>
          <a:p>
            <a:pPr marL="926464" lvl="1" indent="-457200"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SzPct val="60416"/>
              <a:buFont typeface="+mj-lt"/>
              <a:buAutoNum type="arabicPeriod"/>
              <a:tabLst>
                <a:tab pos="823594" algn="l"/>
                <a:tab pos="824230" algn="l"/>
              </a:tabLst>
            </a:pPr>
            <a:r>
              <a:rPr sz="2400" spc="-114" dirty="0">
                <a:latin typeface="Arial"/>
                <a:cs typeface="Arial"/>
              </a:rPr>
              <a:t>akının </a:t>
            </a:r>
            <a:r>
              <a:rPr sz="2400" spc="-150" dirty="0">
                <a:latin typeface="Arial"/>
                <a:cs typeface="Arial"/>
              </a:rPr>
              <a:t>dengesiz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dağılımı</a:t>
            </a:r>
            <a:endParaRPr sz="2400" dirty="0">
              <a:latin typeface="Arial"/>
              <a:cs typeface="Arial"/>
            </a:endParaRPr>
          </a:p>
          <a:p>
            <a:pPr marL="926464" lvl="1" indent="-457200">
              <a:lnSpc>
                <a:spcPct val="100000"/>
              </a:lnSpc>
              <a:spcBef>
                <a:spcPts val="695"/>
              </a:spcBef>
              <a:buClr>
                <a:srgbClr val="333399"/>
              </a:buClr>
              <a:buSzPct val="60416"/>
              <a:buFont typeface="+mj-lt"/>
              <a:buAutoNum type="arabicPeriod"/>
              <a:tabLst>
                <a:tab pos="823594" algn="l"/>
                <a:tab pos="824230" algn="l"/>
              </a:tabLst>
            </a:pPr>
            <a:r>
              <a:rPr sz="2400" spc="-95" dirty="0">
                <a:latin typeface="Arial"/>
                <a:cs typeface="Arial"/>
              </a:rPr>
              <a:t>geçirgenliğin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değişmesi</a:t>
            </a:r>
            <a:endParaRPr sz="2400" dirty="0">
              <a:latin typeface="Arial"/>
              <a:cs typeface="Arial"/>
            </a:endParaRPr>
          </a:p>
          <a:p>
            <a:pPr marL="926464" lvl="1" indent="-457200">
              <a:lnSpc>
                <a:spcPct val="100000"/>
              </a:lnSpc>
              <a:spcBef>
                <a:spcPts val="710"/>
              </a:spcBef>
              <a:buClr>
                <a:srgbClr val="333399"/>
              </a:buClr>
              <a:buSzPct val="60416"/>
              <a:buFont typeface="+mj-lt"/>
              <a:buAutoNum type="arabicPeriod"/>
              <a:tabLst>
                <a:tab pos="823594" algn="l"/>
                <a:tab pos="824230" algn="l"/>
              </a:tabLst>
            </a:pPr>
            <a:r>
              <a:rPr sz="2400" spc="-195" dirty="0">
                <a:latin typeface="Arial"/>
                <a:cs typeface="Arial"/>
              </a:rPr>
              <a:t>saçak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etkisi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319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6F2CF84-CC35-4FDD-A727-EA3FA387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24200"/>
            <a:ext cx="8239574" cy="27432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D990C64-BF22-4683-B748-1765283D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81" y="762000"/>
            <a:ext cx="3848637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21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116824" y="3007154"/>
            <a:ext cx="874776" cy="231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38800" y="879741"/>
            <a:ext cx="3352800" cy="1807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7200" y="533400"/>
            <a:ext cx="7486015" cy="4947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Arial"/>
              <a:cs typeface="Arial"/>
            </a:endParaRPr>
          </a:p>
          <a:p>
            <a:pPr marL="12700" marR="2503805" algn="just">
              <a:lnSpc>
                <a:spcPct val="100000"/>
              </a:lnSpc>
              <a:buClr>
                <a:srgbClr val="333399"/>
              </a:buClr>
              <a:buSzPct val="60526"/>
              <a:tabLst>
                <a:tab pos="195580" algn="l"/>
              </a:tabLst>
            </a:pPr>
            <a:r>
              <a:rPr sz="1900" b="1" spc="-65" dirty="0">
                <a:latin typeface="Arial"/>
                <a:cs typeface="Arial"/>
              </a:rPr>
              <a:t>1. </a:t>
            </a:r>
            <a:r>
              <a:rPr sz="1900" spc="-50" dirty="0">
                <a:latin typeface="Arial"/>
                <a:cs typeface="Arial"/>
              </a:rPr>
              <a:t>Manyetik </a:t>
            </a:r>
            <a:r>
              <a:rPr sz="1900" spc="-80" dirty="0">
                <a:latin typeface="Arial"/>
                <a:cs typeface="Arial"/>
              </a:rPr>
              <a:t>devrede </a:t>
            </a:r>
            <a:r>
              <a:rPr sz="1900" spc="-30" dirty="0">
                <a:latin typeface="Arial"/>
                <a:cs typeface="Arial"/>
              </a:rPr>
              <a:t>bütün </a:t>
            </a:r>
            <a:r>
              <a:rPr sz="1900" spc="-90" dirty="0">
                <a:latin typeface="Arial"/>
                <a:cs typeface="Arial"/>
              </a:rPr>
              <a:t>akının </a:t>
            </a:r>
            <a:r>
              <a:rPr sz="1900" spc="-10" dirty="0">
                <a:latin typeface="Arial"/>
                <a:cs typeface="Arial"/>
              </a:rPr>
              <a:t>bir </a:t>
            </a:r>
            <a:r>
              <a:rPr sz="1900" spc="-65" dirty="0">
                <a:latin typeface="Arial"/>
                <a:cs typeface="Arial"/>
              </a:rPr>
              <a:t>manyetik  </a:t>
            </a:r>
            <a:r>
              <a:rPr sz="1900" spc="-90" dirty="0">
                <a:latin typeface="Arial"/>
                <a:cs typeface="Arial"/>
              </a:rPr>
              <a:t>nüve </a:t>
            </a:r>
            <a:r>
              <a:rPr sz="1900" spc="-60" dirty="0">
                <a:latin typeface="Arial"/>
                <a:cs typeface="Arial"/>
              </a:rPr>
              <a:t>içinde </a:t>
            </a:r>
            <a:r>
              <a:rPr sz="1900" spc="-25" dirty="0">
                <a:latin typeface="Arial"/>
                <a:cs typeface="Arial"/>
              </a:rPr>
              <a:t>tutulduğu </a:t>
            </a:r>
            <a:r>
              <a:rPr sz="1900" spc="-105" dirty="0">
                <a:latin typeface="Arial"/>
                <a:cs typeface="Arial"/>
              </a:rPr>
              <a:t>varsayılır. </a:t>
            </a:r>
            <a:r>
              <a:rPr sz="1900" spc="-150" dirty="0">
                <a:latin typeface="Arial"/>
                <a:cs typeface="Arial"/>
              </a:rPr>
              <a:t>Bu </a:t>
            </a:r>
            <a:r>
              <a:rPr sz="1900" spc="-80" dirty="0">
                <a:latin typeface="Arial"/>
                <a:cs typeface="Arial"/>
              </a:rPr>
              <a:t>kabul </a:t>
            </a:r>
            <a:r>
              <a:rPr sz="1900" spc="-100" dirty="0">
                <a:latin typeface="Arial"/>
                <a:cs typeface="Arial"/>
              </a:rPr>
              <a:t>çok  </a:t>
            </a:r>
            <a:r>
              <a:rPr sz="1900" spc="-105" dirty="0">
                <a:latin typeface="Arial"/>
                <a:cs typeface="Arial"/>
              </a:rPr>
              <a:t>gerçekçi </a:t>
            </a:r>
            <a:r>
              <a:rPr sz="1900" spc="-65" dirty="0">
                <a:latin typeface="Arial"/>
                <a:cs typeface="Arial"/>
              </a:rPr>
              <a:t>değildir. </a:t>
            </a:r>
            <a:r>
              <a:rPr sz="1900" spc="-95" dirty="0">
                <a:latin typeface="Arial"/>
                <a:cs typeface="Arial"/>
              </a:rPr>
              <a:t>Akının </a:t>
            </a:r>
            <a:r>
              <a:rPr sz="1900" spc="-10" dirty="0">
                <a:latin typeface="Arial"/>
                <a:cs typeface="Arial"/>
              </a:rPr>
              <a:t>bir </a:t>
            </a:r>
            <a:r>
              <a:rPr sz="1900" spc="-110" dirty="0">
                <a:latin typeface="Arial"/>
                <a:cs typeface="Arial"/>
              </a:rPr>
              <a:t>kısmı </a:t>
            </a:r>
            <a:r>
              <a:rPr sz="1900" spc="-114" dirty="0">
                <a:latin typeface="Arial"/>
                <a:cs typeface="Arial"/>
              </a:rPr>
              <a:t>havadan  </a:t>
            </a:r>
            <a:r>
              <a:rPr sz="1900" spc="-75" dirty="0">
                <a:latin typeface="Arial"/>
                <a:cs typeface="Arial"/>
              </a:rPr>
              <a:t>devresini </a:t>
            </a:r>
            <a:r>
              <a:rPr sz="1900" spc="-80" dirty="0">
                <a:latin typeface="Arial"/>
                <a:cs typeface="Arial"/>
              </a:rPr>
              <a:t>tamamlar. </a:t>
            </a:r>
            <a:r>
              <a:rPr sz="1900" spc="-150" dirty="0">
                <a:latin typeface="Arial"/>
                <a:cs typeface="Arial"/>
              </a:rPr>
              <a:t>Bu </a:t>
            </a:r>
            <a:r>
              <a:rPr sz="1900" spc="-120" dirty="0">
                <a:latin typeface="Arial"/>
                <a:cs typeface="Arial"/>
              </a:rPr>
              <a:t>akıya </a:t>
            </a:r>
            <a:r>
              <a:rPr sz="1900" i="1" spc="-120" dirty="0">
                <a:solidFill>
                  <a:srgbClr val="FF0000"/>
                </a:solidFill>
                <a:latin typeface="Arial"/>
                <a:cs typeface="Arial"/>
              </a:rPr>
              <a:t>kaçak </a:t>
            </a:r>
            <a:r>
              <a:rPr sz="1900" i="1" spc="-95" dirty="0">
                <a:solidFill>
                  <a:srgbClr val="FF0000"/>
                </a:solidFill>
                <a:latin typeface="Arial"/>
                <a:cs typeface="Arial"/>
              </a:rPr>
              <a:t>akı</a:t>
            </a:r>
            <a:r>
              <a:rPr sz="19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i="1" spc="-90" dirty="0">
                <a:latin typeface="Arial"/>
                <a:cs typeface="Arial"/>
              </a:rPr>
              <a:t>denir.</a:t>
            </a:r>
            <a:endParaRPr sz="1900" dirty="0">
              <a:latin typeface="Arial"/>
              <a:cs typeface="Arial"/>
            </a:endParaRPr>
          </a:p>
          <a:p>
            <a:pPr marL="12700" marR="2506980" algn="just">
              <a:lnSpc>
                <a:spcPct val="100000"/>
              </a:lnSpc>
              <a:spcBef>
                <a:spcPts val="710"/>
              </a:spcBef>
              <a:buClr>
                <a:srgbClr val="333399"/>
              </a:buClr>
              <a:buSzPct val="60526"/>
              <a:tabLst>
                <a:tab pos="195580" algn="l"/>
              </a:tabLst>
            </a:pPr>
            <a:r>
              <a:rPr sz="1900" b="1" spc="-65" dirty="0">
                <a:latin typeface="Arial"/>
                <a:cs typeface="Arial"/>
              </a:rPr>
              <a:t>2. </a:t>
            </a:r>
            <a:r>
              <a:rPr sz="1900" spc="-105" dirty="0">
                <a:latin typeface="Arial"/>
                <a:cs typeface="Arial"/>
              </a:rPr>
              <a:t>Relüktansın </a:t>
            </a:r>
            <a:r>
              <a:rPr sz="1900" spc="-110" dirty="0">
                <a:latin typeface="Arial"/>
                <a:cs typeface="Arial"/>
              </a:rPr>
              <a:t>hesaplanmasında </a:t>
            </a:r>
            <a:r>
              <a:rPr sz="1900" spc="-95" dirty="0">
                <a:solidFill>
                  <a:srgbClr val="FF0000"/>
                </a:solidFill>
                <a:latin typeface="Arial"/>
                <a:cs typeface="Arial"/>
              </a:rPr>
              <a:t>akının </a:t>
            </a:r>
            <a:r>
              <a:rPr sz="1900" spc="-70" dirty="0">
                <a:latin typeface="Arial"/>
                <a:cs typeface="Arial"/>
              </a:rPr>
              <a:t>nüvenin  </a:t>
            </a:r>
            <a:r>
              <a:rPr sz="1900" spc="-55" dirty="0">
                <a:latin typeface="Arial"/>
                <a:cs typeface="Arial"/>
              </a:rPr>
              <a:t>her </a:t>
            </a:r>
            <a:r>
              <a:rPr sz="1900" spc="-60" dirty="0">
                <a:latin typeface="Arial"/>
                <a:cs typeface="Arial"/>
              </a:rPr>
              <a:t>yerine </a:t>
            </a:r>
            <a:r>
              <a:rPr sz="1900" spc="-75" dirty="0">
                <a:solidFill>
                  <a:srgbClr val="FF0000"/>
                </a:solidFill>
                <a:latin typeface="Arial"/>
                <a:cs typeface="Arial"/>
              </a:rPr>
              <a:t>dengeli </a:t>
            </a:r>
            <a:r>
              <a:rPr sz="1900" spc="-100" dirty="0">
                <a:solidFill>
                  <a:srgbClr val="FF0000"/>
                </a:solidFill>
                <a:latin typeface="Arial"/>
                <a:cs typeface="Arial"/>
              </a:rPr>
              <a:t>dağıldığı </a:t>
            </a:r>
            <a:r>
              <a:rPr sz="1900" spc="-75" dirty="0">
                <a:latin typeface="Arial"/>
                <a:cs typeface="Arial"/>
              </a:rPr>
              <a:t>kabul </a:t>
            </a:r>
            <a:r>
              <a:rPr sz="1900" spc="-55" dirty="0">
                <a:latin typeface="Arial"/>
                <a:cs typeface="Arial"/>
              </a:rPr>
              <a:t>edilir. </a:t>
            </a:r>
            <a:r>
              <a:rPr sz="1900" spc="-110" dirty="0">
                <a:latin typeface="Arial"/>
                <a:cs typeface="Arial"/>
              </a:rPr>
              <a:t>Nüve  </a:t>
            </a:r>
            <a:r>
              <a:rPr sz="1900" spc="-80" dirty="0">
                <a:latin typeface="Arial"/>
                <a:cs typeface="Arial"/>
              </a:rPr>
              <a:t>köşelerinde </a:t>
            </a:r>
            <a:r>
              <a:rPr sz="1900" spc="-65" dirty="0">
                <a:latin typeface="Arial"/>
                <a:cs typeface="Arial"/>
              </a:rPr>
              <a:t>bu </a:t>
            </a:r>
            <a:r>
              <a:rPr sz="1900" spc="-120" dirty="0">
                <a:latin typeface="Arial"/>
                <a:cs typeface="Arial"/>
              </a:rPr>
              <a:t>varsayım </a:t>
            </a:r>
            <a:r>
              <a:rPr sz="1900" spc="-105" dirty="0">
                <a:latin typeface="Arial"/>
                <a:cs typeface="Arial"/>
              </a:rPr>
              <a:t>çok </a:t>
            </a:r>
            <a:r>
              <a:rPr sz="1900" spc="-70" dirty="0">
                <a:latin typeface="Arial"/>
                <a:cs typeface="Arial"/>
              </a:rPr>
              <a:t>doğru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70" dirty="0">
                <a:latin typeface="Arial"/>
                <a:cs typeface="Arial"/>
              </a:rPr>
              <a:t>değildir.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33399"/>
              </a:buClr>
              <a:buFont typeface="Wingdings"/>
              <a:buChar char=""/>
            </a:pPr>
            <a:endParaRPr sz="2100" dirty="0">
              <a:latin typeface="Arial"/>
              <a:cs typeface="Arial"/>
            </a:endParaRPr>
          </a:p>
          <a:p>
            <a:pPr marL="12700" marR="626745" algn="just"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SzPct val="60526"/>
              <a:tabLst>
                <a:tab pos="247650" algn="l"/>
              </a:tabLst>
            </a:pPr>
            <a:r>
              <a:rPr sz="1900" b="1" spc="-65" dirty="0">
                <a:latin typeface="Arial"/>
                <a:cs typeface="Arial"/>
              </a:rPr>
              <a:t>3. </a:t>
            </a:r>
            <a:r>
              <a:rPr sz="1900" spc="-80" dirty="0">
                <a:latin typeface="Arial"/>
                <a:cs typeface="Arial"/>
              </a:rPr>
              <a:t>Ferromanyetik </a:t>
            </a:r>
            <a:r>
              <a:rPr sz="1900" spc="-90" dirty="0">
                <a:latin typeface="Arial"/>
                <a:cs typeface="Arial"/>
              </a:rPr>
              <a:t>malzemelerde </a:t>
            </a:r>
            <a:r>
              <a:rPr sz="1900" spc="-80" dirty="0">
                <a:latin typeface="Arial"/>
                <a:cs typeface="Arial"/>
              </a:rPr>
              <a:t>geçirgenlik </a:t>
            </a:r>
            <a:r>
              <a:rPr sz="1900" spc="-110" dirty="0">
                <a:latin typeface="Arial"/>
                <a:cs typeface="Arial"/>
              </a:rPr>
              <a:t>malzeme </a:t>
            </a:r>
            <a:r>
              <a:rPr sz="1900" spc="-60" dirty="0">
                <a:latin typeface="Arial"/>
                <a:cs typeface="Arial"/>
              </a:rPr>
              <a:t>içindeki </a:t>
            </a:r>
            <a:r>
              <a:rPr sz="1900" spc="-95" dirty="0">
                <a:latin typeface="Arial"/>
                <a:cs typeface="Arial"/>
              </a:rPr>
              <a:t>akının  </a:t>
            </a:r>
            <a:r>
              <a:rPr sz="1900" spc="-80" dirty="0">
                <a:latin typeface="Arial"/>
                <a:cs typeface="Arial"/>
              </a:rPr>
              <a:t>artması </a:t>
            </a:r>
            <a:r>
              <a:rPr sz="1900" spc="-35" dirty="0">
                <a:latin typeface="Arial"/>
                <a:cs typeface="Arial"/>
              </a:rPr>
              <a:t>ile </a:t>
            </a:r>
            <a:r>
              <a:rPr sz="1900" spc="-100" dirty="0">
                <a:latin typeface="Arial"/>
                <a:cs typeface="Arial"/>
              </a:rPr>
              <a:t>değişir. Sabit </a:t>
            </a:r>
            <a:r>
              <a:rPr sz="1900" spc="-80" dirty="0">
                <a:latin typeface="Arial"/>
                <a:cs typeface="Arial"/>
              </a:rPr>
              <a:t>kabul </a:t>
            </a:r>
            <a:r>
              <a:rPr sz="1900" spc="-55" dirty="0">
                <a:latin typeface="Arial"/>
                <a:cs typeface="Arial"/>
              </a:rPr>
              <a:t>edilen </a:t>
            </a:r>
            <a:r>
              <a:rPr sz="1900" spc="-70" dirty="0">
                <a:solidFill>
                  <a:srgbClr val="FF0000"/>
                </a:solidFill>
                <a:latin typeface="Arial"/>
                <a:cs typeface="Arial"/>
              </a:rPr>
              <a:t>relüktans </a:t>
            </a:r>
            <a:r>
              <a:rPr sz="1900" spc="-75" dirty="0">
                <a:latin typeface="Arial"/>
                <a:cs typeface="Arial"/>
              </a:rPr>
              <a:t>değeri </a:t>
            </a:r>
            <a:r>
              <a:rPr sz="1900" spc="-100" dirty="0">
                <a:latin typeface="Arial"/>
                <a:cs typeface="Arial"/>
              </a:rPr>
              <a:t>hesaplamanın  </a:t>
            </a:r>
            <a:r>
              <a:rPr sz="1900" spc="-105" dirty="0">
                <a:latin typeface="Arial"/>
                <a:cs typeface="Arial"/>
              </a:rPr>
              <a:t>sonucuna </a:t>
            </a:r>
            <a:r>
              <a:rPr sz="1900" spc="-25" dirty="0">
                <a:latin typeface="Arial"/>
                <a:cs typeface="Arial"/>
              </a:rPr>
              <a:t>etki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eder.</a:t>
            </a:r>
            <a:endParaRPr sz="19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710"/>
              </a:spcBef>
              <a:buClr>
                <a:srgbClr val="333399"/>
              </a:buClr>
              <a:buSzPct val="60526"/>
              <a:tabLst>
                <a:tab pos="195580" algn="l"/>
              </a:tabLst>
            </a:pPr>
            <a:r>
              <a:rPr sz="1900" b="1" spc="-65" dirty="0">
                <a:latin typeface="Arial"/>
                <a:cs typeface="Arial"/>
              </a:rPr>
              <a:t>4. </a:t>
            </a:r>
            <a:r>
              <a:rPr sz="1900" spc="-110" dirty="0">
                <a:latin typeface="Arial"/>
                <a:cs typeface="Arial"/>
              </a:rPr>
              <a:t>Nüve </a:t>
            </a:r>
            <a:r>
              <a:rPr sz="1900" spc="-60" dirty="0">
                <a:latin typeface="Arial"/>
                <a:cs typeface="Arial"/>
              </a:rPr>
              <a:t>içinde </a:t>
            </a:r>
            <a:r>
              <a:rPr sz="1900" spc="-135" dirty="0">
                <a:latin typeface="Arial"/>
                <a:cs typeface="Arial"/>
              </a:rPr>
              <a:t>hava </a:t>
            </a:r>
            <a:r>
              <a:rPr sz="1900" spc="-70" dirty="0">
                <a:latin typeface="Arial"/>
                <a:cs typeface="Arial"/>
              </a:rPr>
              <a:t>aralıkları </a:t>
            </a:r>
            <a:r>
              <a:rPr sz="1900" spc="-80" dirty="0">
                <a:latin typeface="Arial"/>
                <a:cs typeface="Arial"/>
              </a:rPr>
              <a:t>var </a:t>
            </a:r>
            <a:r>
              <a:rPr sz="1900" spc="-105" dirty="0">
                <a:latin typeface="Arial"/>
                <a:cs typeface="Arial"/>
              </a:rPr>
              <a:t>ise </a:t>
            </a:r>
            <a:r>
              <a:rPr sz="1900" spc="-135" dirty="0">
                <a:latin typeface="Arial"/>
                <a:cs typeface="Arial"/>
              </a:rPr>
              <a:t>hava </a:t>
            </a:r>
            <a:r>
              <a:rPr sz="1900" spc="-85" dirty="0">
                <a:latin typeface="Arial"/>
                <a:cs typeface="Arial"/>
              </a:rPr>
              <a:t>aralığının </a:t>
            </a:r>
            <a:r>
              <a:rPr sz="1900" spc="-30" dirty="0">
                <a:latin typeface="Arial"/>
                <a:cs typeface="Arial"/>
              </a:rPr>
              <a:t>etkin </a:t>
            </a:r>
            <a:r>
              <a:rPr sz="1900" spc="-70" dirty="0">
                <a:latin typeface="Arial"/>
                <a:cs typeface="Arial"/>
              </a:rPr>
              <a:t>kesit </a:t>
            </a:r>
            <a:r>
              <a:rPr sz="1900" spc="-90" dirty="0">
                <a:latin typeface="Arial"/>
                <a:cs typeface="Arial"/>
              </a:rPr>
              <a:t>alan </a:t>
            </a:r>
            <a:r>
              <a:rPr sz="1900" spc="-70" dirty="0">
                <a:latin typeface="Arial"/>
                <a:cs typeface="Arial"/>
              </a:rPr>
              <a:t>değeri,  </a:t>
            </a:r>
            <a:r>
              <a:rPr sz="1900" spc="-90" dirty="0">
                <a:latin typeface="Arial"/>
                <a:cs typeface="Arial"/>
              </a:rPr>
              <a:t>nüve </a:t>
            </a:r>
            <a:r>
              <a:rPr sz="1900" spc="-70" dirty="0">
                <a:latin typeface="Arial"/>
                <a:cs typeface="Arial"/>
              </a:rPr>
              <a:t>kesit </a:t>
            </a:r>
            <a:r>
              <a:rPr sz="1900" spc="-85" dirty="0">
                <a:latin typeface="Arial"/>
                <a:cs typeface="Arial"/>
              </a:rPr>
              <a:t>alanının </a:t>
            </a:r>
            <a:r>
              <a:rPr sz="1900" spc="-50" dirty="0">
                <a:latin typeface="Arial"/>
                <a:cs typeface="Arial"/>
              </a:rPr>
              <a:t>her </a:t>
            </a:r>
            <a:r>
              <a:rPr sz="1900" spc="-25" dirty="0">
                <a:latin typeface="Arial"/>
                <a:cs typeface="Arial"/>
              </a:rPr>
              <a:t>iki </a:t>
            </a:r>
            <a:r>
              <a:rPr sz="1900" spc="-65" dirty="0">
                <a:latin typeface="Arial"/>
                <a:cs typeface="Arial"/>
              </a:rPr>
              <a:t>tarafından </a:t>
            </a:r>
            <a:r>
              <a:rPr sz="1900" spc="-100" dirty="0">
                <a:latin typeface="Arial"/>
                <a:cs typeface="Arial"/>
              </a:rPr>
              <a:t>taşarak </a:t>
            </a:r>
            <a:r>
              <a:rPr sz="1900" spc="-65" dirty="0">
                <a:latin typeface="Arial"/>
                <a:cs typeface="Arial"/>
              </a:rPr>
              <a:t>nüvenin </a:t>
            </a:r>
            <a:r>
              <a:rPr sz="1900" spc="-70" dirty="0">
                <a:latin typeface="Arial"/>
                <a:cs typeface="Arial"/>
              </a:rPr>
              <a:t>kesit </a:t>
            </a:r>
            <a:r>
              <a:rPr sz="1900" spc="-90" dirty="0">
                <a:latin typeface="Arial"/>
                <a:cs typeface="Arial"/>
              </a:rPr>
              <a:t>alanından </a:t>
            </a:r>
            <a:r>
              <a:rPr sz="1900" spc="-105" dirty="0">
                <a:latin typeface="Arial"/>
                <a:cs typeface="Arial"/>
              </a:rPr>
              <a:t>daha  </a:t>
            </a:r>
            <a:r>
              <a:rPr sz="1900" spc="-110" dirty="0">
                <a:latin typeface="Arial"/>
                <a:cs typeface="Arial"/>
              </a:rPr>
              <a:t>geniş </a:t>
            </a:r>
            <a:r>
              <a:rPr sz="1900" spc="-85" dirty="0">
                <a:latin typeface="Arial"/>
                <a:cs typeface="Arial"/>
              </a:rPr>
              <a:t>olacaktır. </a:t>
            </a:r>
            <a:r>
              <a:rPr sz="1900" spc="-165" dirty="0">
                <a:latin typeface="Arial"/>
                <a:cs typeface="Arial"/>
              </a:rPr>
              <a:t>Hava </a:t>
            </a:r>
            <a:r>
              <a:rPr sz="1900" spc="-95" dirty="0">
                <a:latin typeface="Arial"/>
                <a:cs typeface="Arial"/>
              </a:rPr>
              <a:t>aralığı </a:t>
            </a:r>
            <a:r>
              <a:rPr sz="1900" spc="-70" dirty="0">
                <a:latin typeface="Arial"/>
                <a:cs typeface="Arial"/>
              </a:rPr>
              <a:t>kesit </a:t>
            </a:r>
            <a:r>
              <a:rPr sz="1900" spc="-80" dirty="0">
                <a:latin typeface="Arial"/>
                <a:cs typeface="Arial"/>
              </a:rPr>
              <a:t>alanındaki </a:t>
            </a:r>
            <a:r>
              <a:rPr sz="1900" spc="-60" dirty="0">
                <a:latin typeface="Arial"/>
                <a:cs typeface="Arial"/>
              </a:rPr>
              <a:t>bu </a:t>
            </a:r>
            <a:r>
              <a:rPr sz="1900" spc="-80" dirty="0">
                <a:latin typeface="Arial"/>
                <a:cs typeface="Arial"/>
              </a:rPr>
              <a:t>fazlalık, </a:t>
            </a:r>
            <a:r>
              <a:rPr sz="1900" spc="-135" dirty="0">
                <a:latin typeface="Arial"/>
                <a:cs typeface="Arial"/>
              </a:rPr>
              <a:t>hava </a:t>
            </a:r>
            <a:r>
              <a:rPr sz="1900" spc="-85" dirty="0">
                <a:latin typeface="Arial"/>
                <a:cs typeface="Arial"/>
              </a:rPr>
              <a:t>aralığındaki  </a:t>
            </a:r>
            <a:r>
              <a:rPr sz="1900" spc="-65" dirty="0">
                <a:latin typeface="Arial"/>
                <a:cs typeface="Arial"/>
              </a:rPr>
              <a:t>manyetik </a:t>
            </a:r>
            <a:r>
              <a:rPr sz="1900" spc="-85" dirty="0">
                <a:latin typeface="Arial"/>
                <a:cs typeface="Arial"/>
              </a:rPr>
              <a:t>alanın </a:t>
            </a:r>
            <a:r>
              <a:rPr sz="1900" spc="-155" dirty="0">
                <a:solidFill>
                  <a:srgbClr val="FF0000"/>
                </a:solidFill>
                <a:latin typeface="Arial"/>
                <a:cs typeface="Arial"/>
              </a:rPr>
              <a:t>saçak </a:t>
            </a:r>
            <a:r>
              <a:rPr sz="1900" spc="-50" dirty="0">
                <a:solidFill>
                  <a:srgbClr val="FF0000"/>
                </a:solidFill>
                <a:latin typeface="Arial"/>
                <a:cs typeface="Arial"/>
              </a:rPr>
              <a:t>etkisi </a:t>
            </a:r>
            <a:r>
              <a:rPr sz="1900" spc="-65" dirty="0">
                <a:latin typeface="Arial"/>
                <a:cs typeface="Arial"/>
              </a:rPr>
              <a:t>tarafından </a:t>
            </a:r>
            <a:r>
              <a:rPr sz="1900" spc="-110" dirty="0">
                <a:latin typeface="Arial"/>
                <a:cs typeface="Arial"/>
              </a:rPr>
              <a:t>meydana</a:t>
            </a:r>
            <a:r>
              <a:rPr sz="1900" spc="-150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getirilir</a:t>
            </a:r>
            <a:r>
              <a:rPr sz="1900" i="1" spc="-20" dirty="0">
                <a:latin typeface="Arial"/>
                <a:cs typeface="Arial"/>
              </a:rPr>
              <a:t>.</a:t>
            </a:r>
            <a:endParaRPr sz="1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E0FFC9E-30B7-4F04-909D-13337747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6" y="457200"/>
            <a:ext cx="7325747" cy="140989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CEAFF4D-AAE3-46A3-9352-FCAD94E6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26" y="1981199"/>
            <a:ext cx="4639322" cy="463932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519F2E6-4846-49A2-8EF5-05B7643B7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105305"/>
            <a:ext cx="297221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49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9B70D5-A4BF-4BFC-980A-78A6AC1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899" y="707415"/>
            <a:ext cx="3886200" cy="27357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F18CBA8-8AE9-4E72-9A05-91300AFD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1" y="3657600"/>
            <a:ext cx="47148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1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181F99-5A25-4CD4-BD0E-518D2AC3D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504825"/>
            <a:ext cx="627697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3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40440EC-1EF9-4C77-970E-CB005C9F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61254"/>
            <a:ext cx="8491911" cy="413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0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79B9995-3A22-4EFC-B9DA-DADFA9B6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7927112" cy="407226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08A513-8698-477C-B0BB-C2674D23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57" y="4614653"/>
            <a:ext cx="6258798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55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690B9CC-EEFA-4170-8F8B-A4DC5D904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4522095" cy="3048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33EC6BC-175D-4691-800A-A7D57BBE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57200"/>
            <a:ext cx="7135221" cy="151468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4245B08-5F4D-41FE-8769-0219D0CD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124200"/>
            <a:ext cx="4110972" cy="19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83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B555F5C-9561-4BD6-A016-76A42EF0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604962"/>
            <a:ext cx="7648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12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3317A6-ED2E-41E2-8F86-6530DB3B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65" y="800100"/>
            <a:ext cx="689566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2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66C820E-BCA8-4B8C-9389-9FA6C857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762000"/>
            <a:ext cx="3278815" cy="127648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AC2E0C8-FF7D-45D5-A848-CBADFA24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7" y="2209715"/>
            <a:ext cx="6811326" cy="21910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1B76180-8D6B-476D-80C1-5B2D42CF2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4572000"/>
            <a:ext cx="76771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700C523C-F72F-416B-948B-1391472BC00F}"/>
              </a:ext>
            </a:extLst>
          </p:cNvPr>
          <p:cNvSpPr txBox="1"/>
          <p:nvPr/>
        </p:nvSpPr>
        <p:spPr>
          <a:xfrm>
            <a:off x="573404" y="1143000"/>
            <a:ext cx="7997190" cy="18549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7620" indent="-343535">
              <a:lnSpc>
                <a:spcPts val="2600"/>
              </a:lnSpc>
              <a:spcBef>
                <a:spcPts val="610"/>
              </a:spcBef>
              <a:buChar char="•"/>
              <a:tabLst>
                <a:tab pos="355600" algn="l"/>
                <a:tab pos="356235" algn="l"/>
                <a:tab pos="1411605" algn="l"/>
                <a:tab pos="3225800" algn="l"/>
                <a:tab pos="4112895" algn="l"/>
                <a:tab pos="5527040" algn="l"/>
                <a:tab pos="5993765" algn="l"/>
                <a:tab pos="6845934" algn="l"/>
              </a:tabLst>
            </a:pPr>
            <a:r>
              <a:rPr sz="2400" spc="-175" dirty="0" err="1">
                <a:latin typeface="Arial"/>
                <a:cs typeface="Arial"/>
              </a:rPr>
              <a:t>El</a:t>
            </a:r>
            <a:r>
              <a:rPr sz="2400" spc="-210" dirty="0" err="1">
                <a:latin typeface="Arial"/>
                <a:cs typeface="Arial"/>
              </a:rPr>
              <a:t>e</a:t>
            </a:r>
            <a:r>
              <a:rPr sz="2400" spc="20" dirty="0" err="1">
                <a:latin typeface="Arial"/>
                <a:cs typeface="Arial"/>
              </a:rPr>
              <a:t>ktr</a:t>
            </a:r>
            <a:r>
              <a:rPr sz="2400" dirty="0" err="1">
                <a:latin typeface="Arial"/>
                <a:cs typeface="Arial"/>
              </a:rPr>
              <a:t>i</a:t>
            </a:r>
            <a:r>
              <a:rPr sz="2400" spc="-110" dirty="0" err="1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5" dirty="0">
                <a:latin typeface="Arial"/>
                <a:cs typeface="Arial"/>
              </a:rPr>
              <a:t>m</a:t>
            </a:r>
            <a:r>
              <a:rPr sz="2400" spc="-200" dirty="0">
                <a:latin typeface="Arial"/>
                <a:cs typeface="Arial"/>
              </a:rPr>
              <a:t>a</a:t>
            </a:r>
            <a:r>
              <a:rPr sz="2400" spc="-75" dirty="0">
                <a:latin typeface="Arial"/>
                <a:cs typeface="Arial"/>
              </a:rPr>
              <a:t>kinala</a:t>
            </a:r>
            <a:r>
              <a:rPr sz="2400" spc="-50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ının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0" dirty="0">
                <a:latin typeface="Arial"/>
                <a:cs typeface="Arial"/>
              </a:rPr>
              <a:t>büyü</a:t>
            </a:r>
            <a:r>
              <a:rPr sz="2400" spc="-85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35" dirty="0">
                <a:latin typeface="Arial"/>
                <a:cs typeface="Arial"/>
              </a:rPr>
              <a:t>çoğ</a:t>
            </a:r>
            <a:r>
              <a:rPr sz="2400" spc="-155" dirty="0">
                <a:latin typeface="Arial"/>
                <a:cs typeface="Arial"/>
              </a:rPr>
              <a:t>u</a:t>
            </a:r>
            <a:r>
              <a:rPr sz="2400" spc="-85" dirty="0">
                <a:latin typeface="Arial"/>
                <a:cs typeface="Arial"/>
              </a:rPr>
              <a:t>nluğ</a:t>
            </a:r>
            <a:r>
              <a:rPr sz="2400" spc="-9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60" dirty="0">
                <a:latin typeface="Arial"/>
                <a:cs typeface="Arial"/>
              </a:rPr>
              <a:t>eks</a:t>
            </a:r>
            <a:r>
              <a:rPr sz="2400" spc="-170" dirty="0">
                <a:latin typeface="Arial"/>
                <a:cs typeface="Arial"/>
              </a:rPr>
              <a:t>e</a:t>
            </a:r>
            <a:r>
              <a:rPr sz="2400" spc="-7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35" dirty="0">
                <a:latin typeface="Arial"/>
                <a:cs typeface="Arial"/>
              </a:rPr>
              <a:t>etr</a:t>
            </a:r>
            <a:r>
              <a:rPr sz="2400" spc="-45" dirty="0">
                <a:latin typeface="Arial"/>
                <a:cs typeface="Arial"/>
              </a:rPr>
              <a:t>a</a:t>
            </a:r>
            <a:r>
              <a:rPr sz="2400" spc="-75" dirty="0">
                <a:latin typeface="Arial"/>
                <a:cs typeface="Arial"/>
              </a:rPr>
              <a:t>fında  </a:t>
            </a:r>
            <a:r>
              <a:rPr sz="2400" spc="-55" dirty="0">
                <a:latin typeface="Arial"/>
                <a:cs typeface="Arial"/>
              </a:rPr>
              <a:t>dönerler.</a:t>
            </a:r>
            <a:endParaRPr sz="24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24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85" dirty="0">
                <a:latin typeface="Arial"/>
                <a:cs typeface="Arial"/>
              </a:rPr>
              <a:t>Makinanın </a:t>
            </a:r>
            <a:r>
              <a:rPr sz="2400" spc="-120" dirty="0">
                <a:latin typeface="Arial"/>
                <a:cs typeface="Arial"/>
              </a:rPr>
              <a:t>eksenine </a:t>
            </a:r>
            <a:r>
              <a:rPr sz="2400" spc="-20" dirty="0">
                <a:latin typeface="Arial"/>
                <a:cs typeface="Arial"/>
              </a:rPr>
              <a:t>mil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denir.</a:t>
            </a:r>
            <a:endParaRPr sz="2400" dirty="0">
              <a:latin typeface="Arial"/>
              <a:cs typeface="Arial"/>
            </a:endParaRPr>
          </a:p>
          <a:p>
            <a:pPr marL="355600" marR="5080" indent="-343535">
              <a:lnSpc>
                <a:spcPts val="2620"/>
              </a:lnSpc>
              <a:spcBef>
                <a:spcPts val="595"/>
              </a:spcBef>
              <a:buChar char="•"/>
              <a:tabLst>
                <a:tab pos="355600" algn="l"/>
                <a:tab pos="356235" algn="l"/>
                <a:tab pos="2024380" algn="l"/>
                <a:tab pos="2602230" algn="l"/>
                <a:tab pos="3556000" algn="l"/>
                <a:tab pos="4370070" algn="l"/>
                <a:tab pos="5077460" algn="l"/>
                <a:tab pos="5891530" algn="l"/>
                <a:tab pos="6703695" algn="l"/>
                <a:tab pos="7472045" algn="l"/>
              </a:tabLst>
            </a:pPr>
            <a:r>
              <a:rPr sz="2400" spc="-80" dirty="0">
                <a:latin typeface="Arial"/>
                <a:cs typeface="Arial"/>
              </a:rPr>
              <a:t>Makinal</a:t>
            </a:r>
            <a:r>
              <a:rPr sz="2400" spc="-90" dirty="0">
                <a:latin typeface="Arial"/>
                <a:cs typeface="Arial"/>
              </a:rPr>
              <a:t>a</a:t>
            </a:r>
            <a:r>
              <a:rPr sz="2400" spc="25" dirty="0">
                <a:latin typeface="Arial"/>
                <a:cs typeface="Arial"/>
              </a:rPr>
              <a:t>r</a:t>
            </a:r>
            <a:r>
              <a:rPr sz="2400" spc="-95" dirty="0">
                <a:latin typeface="Arial"/>
                <a:cs typeface="Arial"/>
              </a:rPr>
              <a:t>ın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" dirty="0">
                <a:latin typeface="Arial"/>
                <a:cs typeface="Arial"/>
              </a:rPr>
              <a:t>mil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0" dirty="0">
                <a:latin typeface="Arial"/>
                <a:cs typeface="Arial"/>
              </a:rPr>
              <a:t>dönü</a:t>
            </a:r>
            <a:r>
              <a:rPr sz="2400" spc="-105" dirty="0">
                <a:latin typeface="Arial"/>
                <a:cs typeface="Arial"/>
              </a:rPr>
              <a:t>ş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yönü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0" dirty="0">
                <a:latin typeface="Arial"/>
                <a:cs typeface="Arial"/>
              </a:rPr>
              <a:t>saa</a:t>
            </a:r>
            <a:r>
              <a:rPr sz="2400" spc="-7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yönü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(</a:t>
            </a:r>
            <a:r>
              <a:rPr sz="2400" spc="-280" dirty="0">
                <a:latin typeface="Arial"/>
                <a:cs typeface="Arial"/>
              </a:rPr>
              <a:t>CW</a:t>
            </a:r>
            <a:r>
              <a:rPr sz="2400" spc="-110" dirty="0">
                <a:latin typeface="Arial"/>
                <a:cs typeface="Arial"/>
              </a:rPr>
              <a:t>)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0" dirty="0">
                <a:latin typeface="Arial"/>
                <a:cs typeface="Arial"/>
              </a:rPr>
              <a:t>veya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15" dirty="0">
                <a:latin typeface="Arial"/>
                <a:cs typeface="Arial"/>
              </a:rPr>
              <a:t>sa</a:t>
            </a:r>
            <a:r>
              <a:rPr sz="2400" spc="-229" dirty="0">
                <a:latin typeface="Arial"/>
                <a:cs typeface="Arial"/>
              </a:rPr>
              <a:t>a</a:t>
            </a:r>
            <a:r>
              <a:rPr sz="2400" spc="135" dirty="0">
                <a:latin typeface="Arial"/>
                <a:cs typeface="Arial"/>
              </a:rPr>
              <a:t>t  </a:t>
            </a:r>
            <a:r>
              <a:rPr sz="2400" spc="-80" dirty="0">
                <a:latin typeface="Arial"/>
                <a:cs typeface="Arial"/>
              </a:rPr>
              <a:t>yönünün </a:t>
            </a:r>
            <a:r>
              <a:rPr sz="2400" spc="-45" dirty="0">
                <a:latin typeface="Arial"/>
                <a:cs typeface="Arial"/>
              </a:rPr>
              <a:t>tersi </a:t>
            </a:r>
            <a:r>
              <a:rPr sz="2400" spc="-240" dirty="0">
                <a:latin typeface="Arial"/>
                <a:cs typeface="Arial"/>
              </a:rPr>
              <a:t>(CCW) </a:t>
            </a:r>
            <a:r>
              <a:rPr sz="2400" spc="-90" dirty="0">
                <a:latin typeface="Arial"/>
                <a:cs typeface="Arial"/>
              </a:rPr>
              <a:t>olarak </a:t>
            </a:r>
            <a:r>
              <a:rPr sz="2400" spc="-65" dirty="0">
                <a:latin typeface="Arial"/>
                <a:cs typeface="Arial"/>
              </a:rPr>
              <a:t>ifade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edilir.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3" name="object 6">
            <a:extLst>
              <a:ext uri="{FF2B5EF4-FFF2-40B4-BE49-F238E27FC236}">
                <a16:creationId xmlns:a16="http://schemas.microsoft.com/office/drawing/2014/main" id="{58357E13-B4C3-4DEE-BB39-B91947B6D74A}"/>
              </a:ext>
            </a:extLst>
          </p:cNvPr>
          <p:cNvGrpSpPr/>
          <p:nvPr/>
        </p:nvGrpSpPr>
        <p:grpSpPr>
          <a:xfrm>
            <a:off x="2568574" y="3316938"/>
            <a:ext cx="4006850" cy="2179955"/>
            <a:chOff x="2543111" y="3678301"/>
            <a:chExt cx="4006850" cy="2179955"/>
          </a:xfrm>
        </p:grpSpPr>
        <p:sp>
          <p:nvSpPr>
            <p:cNvPr id="4" name="object 7">
              <a:extLst>
                <a:ext uri="{FF2B5EF4-FFF2-40B4-BE49-F238E27FC236}">
                  <a16:creationId xmlns:a16="http://schemas.microsoft.com/office/drawing/2014/main" id="{B7ADC6A3-1BEE-4AA9-9858-152D3AF79331}"/>
                </a:ext>
              </a:extLst>
            </p:cNvPr>
            <p:cNvSpPr/>
            <p:nvPr/>
          </p:nvSpPr>
          <p:spPr>
            <a:xfrm>
              <a:off x="2552699" y="3687826"/>
              <a:ext cx="3987800" cy="2160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8">
              <a:extLst>
                <a:ext uri="{FF2B5EF4-FFF2-40B4-BE49-F238E27FC236}">
                  <a16:creationId xmlns:a16="http://schemas.microsoft.com/office/drawing/2014/main" id="{BAE7762E-A373-41A9-BA39-F613CFC63E94}"/>
                </a:ext>
              </a:extLst>
            </p:cNvPr>
            <p:cNvSpPr/>
            <p:nvPr/>
          </p:nvSpPr>
          <p:spPr>
            <a:xfrm>
              <a:off x="2547873" y="3683063"/>
              <a:ext cx="3997325" cy="2170430"/>
            </a:xfrm>
            <a:custGeom>
              <a:avLst/>
              <a:gdLst/>
              <a:ahLst/>
              <a:cxnLst/>
              <a:rect l="l" t="t" r="r" b="b"/>
              <a:pathLst>
                <a:path w="3997325" h="2170429">
                  <a:moveTo>
                    <a:pt x="0" y="2170049"/>
                  </a:moveTo>
                  <a:lnTo>
                    <a:pt x="3997325" y="2170049"/>
                  </a:lnTo>
                  <a:lnTo>
                    <a:pt x="3997325" y="0"/>
                  </a:lnTo>
                  <a:lnTo>
                    <a:pt x="0" y="0"/>
                  </a:lnTo>
                  <a:lnTo>
                    <a:pt x="0" y="2170049"/>
                  </a:lnTo>
                  <a:close/>
                </a:path>
              </a:pathLst>
            </a:custGeom>
            <a:ln w="9525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F7D3B48F-B388-4AD4-A3AC-8826EBC6E18E}"/>
              </a:ext>
            </a:extLst>
          </p:cNvPr>
          <p:cNvSpPr txBox="1"/>
          <p:nvPr/>
        </p:nvSpPr>
        <p:spPr>
          <a:xfrm>
            <a:off x="2895600" y="381000"/>
            <a:ext cx="3084196" cy="4187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b="1" spc="-95" dirty="0">
                <a:solidFill>
                  <a:srgbClr val="C00000"/>
                </a:solidFill>
                <a:latin typeface="Arial"/>
                <a:cs typeface="Arial"/>
              </a:rPr>
              <a:t>1.1 </a:t>
            </a:r>
            <a:r>
              <a:rPr sz="2400" b="1" spc="-120" dirty="0" err="1">
                <a:solidFill>
                  <a:srgbClr val="C00000"/>
                </a:solidFill>
                <a:latin typeface="Arial"/>
                <a:cs typeface="Arial"/>
              </a:rPr>
              <a:t>Dairesel</a:t>
            </a:r>
            <a:r>
              <a:rPr sz="2400" b="1" spc="-1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spc="-75" dirty="0" err="1">
                <a:solidFill>
                  <a:srgbClr val="C00000"/>
                </a:solidFill>
                <a:latin typeface="Arial"/>
                <a:cs typeface="Arial"/>
              </a:rPr>
              <a:t>Hareketler</a:t>
            </a:r>
            <a:endParaRPr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0169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51010A4-F63A-4EFD-8647-54110CA1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1613"/>
            <a:ext cx="7973538" cy="181952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36E679A-0E2E-42F0-9166-5F4A3E72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8" y="2737568"/>
            <a:ext cx="4618842" cy="293214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8F35631-5413-409B-9836-A5DFF3516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57" y="3233689"/>
            <a:ext cx="3910934" cy="20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7EC615-6074-4036-8F82-31E4ECBE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38029"/>
            <a:ext cx="7416887" cy="47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34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D6916BC-8C11-4949-BD0C-B3CAA262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72" y="410688"/>
            <a:ext cx="4574107" cy="174484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7798A42-E137-456E-8A62-D6D24FBB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0"/>
          <a:stretch/>
        </p:blipFill>
        <p:spPr>
          <a:xfrm>
            <a:off x="2505172" y="2135008"/>
            <a:ext cx="4574107" cy="169180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3C741CF-050D-488E-9DA2-A83AA47B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810000"/>
            <a:ext cx="4419192" cy="182638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5539EE7-F0F4-4CF1-8AFA-4B91268D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70" y="5867400"/>
            <a:ext cx="4574109" cy="8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>
            <a:extLst>
              <a:ext uri="{FF2B5EF4-FFF2-40B4-BE49-F238E27FC236}">
                <a16:creationId xmlns:a16="http://schemas.microsoft.com/office/drawing/2014/main" id="{BCCB0683-57AA-454F-904A-2A7D261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060"/>
            <a:ext cx="7260252" cy="48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4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5203E40D-0D55-41D6-830E-15B0AEDD4834}"/>
              </a:ext>
            </a:extLst>
          </p:cNvPr>
          <p:cNvSpPr txBox="1"/>
          <p:nvPr/>
        </p:nvSpPr>
        <p:spPr>
          <a:xfrm>
            <a:off x="707542" y="4247769"/>
            <a:ext cx="39858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096010" algn="l"/>
                <a:tab pos="1230630" algn="l"/>
                <a:tab pos="2089785" algn="l"/>
                <a:tab pos="2214880" algn="l"/>
                <a:tab pos="3117215" algn="l"/>
                <a:tab pos="3428365" algn="l"/>
              </a:tabLst>
            </a:pPr>
            <a:r>
              <a:rPr sz="2400" spc="-75" dirty="0">
                <a:latin typeface="Arial"/>
                <a:cs typeface="Arial"/>
              </a:rPr>
              <a:t>de</a:t>
            </a:r>
            <a:r>
              <a:rPr sz="2400" spc="-45" dirty="0">
                <a:latin typeface="Arial"/>
                <a:cs typeface="Arial"/>
              </a:rPr>
              <a:t>r</a:t>
            </a:r>
            <a:r>
              <a:rPr sz="2400" spc="-175" dirty="0">
                <a:latin typeface="Arial"/>
                <a:cs typeface="Arial"/>
              </a:rPr>
              <a:t>e</a:t>
            </a:r>
            <a:r>
              <a:rPr sz="2400" spc="-150" dirty="0">
                <a:latin typeface="Arial"/>
                <a:cs typeface="Arial"/>
              </a:rPr>
              <a:t>c</a:t>
            </a:r>
            <a:r>
              <a:rPr sz="2400" spc="-14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0" dirty="0">
                <a:latin typeface="Arial"/>
                <a:cs typeface="Arial"/>
              </a:rPr>
              <a:t>zo</a:t>
            </a:r>
            <a:r>
              <a:rPr sz="2400" spc="-85" dirty="0">
                <a:latin typeface="Arial"/>
                <a:cs typeface="Arial"/>
              </a:rPr>
              <a:t>r</a:t>
            </a:r>
            <a:r>
              <a:rPr sz="2400" spc="-50" dirty="0">
                <a:latin typeface="Arial"/>
                <a:cs typeface="Arial"/>
              </a:rPr>
              <a:t>du</a:t>
            </a:r>
            <a:r>
              <a:rPr sz="2400" spc="-25" dirty="0">
                <a:latin typeface="Arial"/>
                <a:cs typeface="Arial"/>
              </a:rPr>
              <a:t>r</a:t>
            </a:r>
            <a:r>
              <a:rPr sz="2400" spc="-6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	</a:t>
            </a:r>
            <a:r>
              <a:rPr sz="2400" spc="-220" dirty="0">
                <a:latin typeface="Arial"/>
                <a:cs typeface="Arial"/>
              </a:rPr>
              <a:t>Fak</a:t>
            </a:r>
            <a:r>
              <a:rPr sz="2400" spc="-215" dirty="0">
                <a:latin typeface="Arial"/>
                <a:cs typeface="Arial"/>
              </a:rPr>
              <a:t>a</a:t>
            </a:r>
            <a:r>
              <a:rPr sz="2400" spc="13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55" dirty="0">
                <a:latin typeface="Arial"/>
                <a:cs typeface="Arial"/>
              </a:rPr>
              <a:t>önemli  </a:t>
            </a:r>
            <a:r>
              <a:rPr sz="2400" spc="-95" dirty="0">
                <a:latin typeface="Arial"/>
                <a:cs typeface="Arial"/>
              </a:rPr>
              <a:t>değişimi		</a:t>
            </a:r>
            <a:r>
              <a:rPr sz="2400" spc="-80" dirty="0">
                <a:latin typeface="Arial"/>
                <a:cs typeface="Arial"/>
              </a:rPr>
              <a:t>değil,	</a:t>
            </a:r>
            <a:r>
              <a:rPr sz="2400" spc="-75" dirty="0">
                <a:latin typeface="Arial"/>
                <a:cs typeface="Arial"/>
              </a:rPr>
              <a:t>manyetik	</a:t>
            </a:r>
            <a:r>
              <a:rPr sz="2400" spc="-110" dirty="0">
                <a:latin typeface="Arial"/>
                <a:cs typeface="Arial"/>
              </a:rPr>
              <a:t>alan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7BE30BA-8D57-46A9-8BE7-0D78147DB35A}"/>
              </a:ext>
            </a:extLst>
          </p:cNvPr>
          <p:cNvSpPr txBox="1"/>
          <p:nvPr/>
        </p:nvSpPr>
        <p:spPr>
          <a:xfrm>
            <a:off x="4835144" y="4247769"/>
            <a:ext cx="380237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  <a:tabLst>
                <a:tab pos="841375" algn="l"/>
                <a:tab pos="1346200" algn="l"/>
                <a:tab pos="2096135" algn="l"/>
                <a:tab pos="2220595" algn="l"/>
                <a:tab pos="3434079" algn="l"/>
              </a:tabLst>
            </a:pPr>
            <a:r>
              <a:rPr sz="2400" spc="-45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l</a:t>
            </a:r>
            <a:r>
              <a:rPr sz="2400" spc="-13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man</a:t>
            </a: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	</a:t>
            </a:r>
            <a:r>
              <a:rPr sz="2400" spc="-175" dirty="0">
                <a:latin typeface="Arial"/>
                <a:cs typeface="Arial"/>
              </a:rPr>
              <a:t>g</a:t>
            </a:r>
            <a:r>
              <a:rPr sz="2400" spc="-185" dirty="0">
                <a:latin typeface="Arial"/>
                <a:cs typeface="Arial"/>
              </a:rPr>
              <a:t>e</a:t>
            </a:r>
            <a:r>
              <a:rPr sz="2400" spc="-45" dirty="0">
                <a:latin typeface="Arial"/>
                <a:cs typeface="Arial"/>
              </a:rPr>
              <a:t>çi</a:t>
            </a:r>
            <a:r>
              <a:rPr sz="2400" spc="-40" dirty="0">
                <a:latin typeface="Arial"/>
                <a:cs typeface="Arial"/>
              </a:rPr>
              <a:t>r</a:t>
            </a:r>
            <a:r>
              <a:rPr sz="2400" spc="-120" dirty="0">
                <a:latin typeface="Arial"/>
                <a:cs typeface="Arial"/>
              </a:rPr>
              <a:t>gen</a:t>
            </a:r>
            <a:r>
              <a:rPr sz="2400" spc="-60" dirty="0">
                <a:latin typeface="Arial"/>
                <a:cs typeface="Arial"/>
              </a:rPr>
              <a:t>liğin  </a:t>
            </a:r>
            <a:r>
              <a:rPr sz="2400" spc="-95" dirty="0">
                <a:latin typeface="Arial"/>
                <a:cs typeface="Arial"/>
              </a:rPr>
              <a:t>şid</a:t>
            </a:r>
            <a:r>
              <a:rPr sz="2400" spc="-140" dirty="0">
                <a:latin typeface="Arial"/>
                <a:cs typeface="Arial"/>
              </a:rPr>
              <a:t>d</a:t>
            </a:r>
            <a:r>
              <a:rPr sz="2400" spc="-40" dirty="0">
                <a:latin typeface="Arial"/>
                <a:cs typeface="Arial"/>
              </a:rPr>
              <a:t>etine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0" dirty="0">
                <a:latin typeface="Arial"/>
                <a:cs typeface="Arial"/>
              </a:rPr>
              <a:t>g</a:t>
            </a:r>
            <a:r>
              <a:rPr sz="2400" spc="-150" dirty="0">
                <a:latin typeface="Arial"/>
                <a:cs typeface="Arial"/>
              </a:rPr>
              <a:t>ö</a:t>
            </a:r>
            <a:r>
              <a:rPr sz="2400" spc="-55" dirty="0">
                <a:latin typeface="Arial"/>
                <a:cs typeface="Arial"/>
              </a:rPr>
              <a:t>re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0" dirty="0">
                <a:latin typeface="Arial"/>
                <a:cs typeface="Arial"/>
              </a:rPr>
              <a:t>manyetik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40" dirty="0">
                <a:latin typeface="Arial"/>
                <a:cs typeface="Arial"/>
              </a:rPr>
              <a:t>akı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CD32597-6DA7-42DE-99FD-A81697C9A733}"/>
              </a:ext>
            </a:extLst>
          </p:cNvPr>
          <p:cNvSpPr txBox="1"/>
          <p:nvPr/>
        </p:nvSpPr>
        <p:spPr>
          <a:xfrm>
            <a:off x="707542" y="4979670"/>
            <a:ext cx="3311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yoğunluğunun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değişimidir.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6EB2B54-BBE5-4ED6-9F50-2F3BE5024A82}"/>
              </a:ext>
            </a:extLst>
          </p:cNvPr>
          <p:cNvSpPr txBox="1"/>
          <p:nvPr/>
        </p:nvSpPr>
        <p:spPr>
          <a:xfrm>
            <a:off x="362839" y="704491"/>
            <a:ext cx="8274684" cy="3543278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1015"/>
              </a:spcBef>
            </a:pPr>
            <a:r>
              <a:rPr sz="2400" b="1" spc="-95" dirty="0">
                <a:solidFill>
                  <a:srgbClr val="FF0000"/>
                </a:solidFill>
                <a:latin typeface="Arial"/>
                <a:cs typeface="Arial"/>
              </a:rPr>
              <a:t>1.4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Ferromanyetik </a:t>
            </a:r>
            <a:r>
              <a:rPr sz="2400" b="1" spc="-120" dirty="0">
                <a:solidFill>
                  <a:srgbClr val="FF0000"/>
                </a:solidFill>
                <a:latin typeface="Arial"/>
                <a:cs typeface="Arial"/>
              </a:rPr>
              <a:t>Malzemelerin </a:t>
            </a: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Manyetik</a:t>
            </a:r>
            <a:r>
              <a:rPr sz="2400" b="1" spc="-2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Davranışları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"/>
              <a:cs typeface="Arial"/>
            </a:endParaRPr>
          </a:p>
          <a:p>
            <a:pPr marL="355600" marR="5715" indent="-342900" algn="just">
              <a:lnSpc>
                <a:spcPct val="99800"/>
              </a:lnSpc>
              <a:buChar char="•"/>
              <a:tabLst>
                <a:tab pos="355600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105" dirty="0">
                <a:latin typeface="Arial"/>
                <a:cs typeface="Arial"/>
              </a:rPr>
              <a:t>malzemenin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45" dirty="0">
                <a:latin typeface="Arial"/>
                <a:cs typeface="Arial"/>
              </a:rPr>
              <a:t>akı </a:t>
            </a:r>
            <a:r>
              <a:rPr sz="2400" spc="-100" dirty="0">
                <a:latin typeface="Arial"/>
                <a:cs typeface="Arial"/>
              </a:rPr>
              <a:t>yoğunluğu </a:t>
            </a:r>
            <a:r>
              <a:rPr sz="2400" b="1" i="1" spc="-390" dirty="0">
                <a:latin typeface="Arial"/>
                <a:cs typeface="Arial"/>
              </a:rPr>
              <a:t>B </a:t>
            </a:r>
            <a:r>
              <a:rPr sz="2400" b="1" i="1" spc="-210" dirty="0">
                <a:latin typeface="Arial"/>
                <a:cs typeface="Arial"/>
              </a:rPr>
              <a:t>= </a:t>
            </a:r>
            <a:r>
              <a:rPr sz="2400" i="1" dirty="0">
                <a:latin typeface="Arial"/>
                <a:cs typeface="Arial"/>
              </a:rPr>
              <a:t>μ </a:t>
            </a:r>
            <a:r>
              <a:rPr sz="2400" b="1" i="1" spc="-220" dirty="0">
                <a:latin typeface="Arial"/>
                <a:cs typeface="Arial"/>
              </a:rPr>
              <a:t>H </a:t>
            </a:r>
            <a:r>
              <a:rPr sz="2400" spc="-114" dirty="0">
                <a:latin typeface="Arial"/>
                <a:cs typeface="Arial"/>
              </a:rPr>
              <a:t>bağıntısı </a:t>
            </a:r>
            <a:r>
              <a:rPr sz="2400" spc="-40" dirty="0">
                <a:latin typeface="Arial"/>
                <a:cs typeface="Arial"/>
              </a:rPr>
              <a:t>ile   </a:t>
            </a:r>
            <a:r>
              <a:rPr sz="2400" spc="-65" dirty="0">
                <a:latin typeface="Arial"/>
                <a:cs typeface="Arial"/>
              </a:rPr>
              <a:t>ifade </a:t>
            </a:r>
            <a:r>
              <a:rPr sz="2400" spc="-50" dirty="0">
                <a:latin typeface="Arial"/>
                <a:cs typeface="Arial"/>
              </a:rPr>
              <a:t>edilmektedir. </a:t>
            </a:r>
            <a:r>
              <a:rPr sz="2400" spc="-55" dirty="0">
                <a:latin typeface="Arial"/>
                <a:cs typeface="Arial"/>
              </a:rPr>
              <a:t>Manyetik </a:t>
            </a:r>
            <a:r>
              <a:rPr sz="2400" spc="-90" dirty="0">
                <a:latin typeface="Arial"/>
                <a:cs typeface="Arial"/>
              </a:rPr>
              <a:t>geçirgenliği </a:t>
            </a:r>
            <a:r>
              <a:rPr sz="2400" spc="-125" dirty="0">
                <a:latin typeface="Arial"/>
                <a:cs typeface="Arial"/>
              </a:rPr>
              <a:t>düşük </a:t>
            </a:r>
            <a:r>
              <a:rPr sz="2400" spc="-85" dirty="0">
                <a:latin typeface="Arial"/>
                <a:cs typeface="Arial"/>
              </a:rPr>
              <a:t>olan  </a:t>
            </a:r>
            <a:r>
              <a:rPr sz="2400" spc="-100" dirty="0">
                <a:latin typeface="Arial"/>
                <a:cs typeface="Arial"/>
              </a:rPr>
              <a:t>malzemelerde </a:t>
            </a:r>
            <a:r>
              <a:rPr sz="2400" i="1" dirty="0">
                <a:latin typeface="Arial"/>
                <a:cs typeface="Arial"/>
              </a:rPr>
              <a:t>μ </a:t>
            </a:r>
            <a:r>
              <a:rPr sz="2400" spc="-75" dirty="0">
                <a:latin typeface="Arial"/>
                <a:cs typeface="Arial"/>
              </a:rPr>
              <a:t>değerinin </a:t>
            </a:r>
            <a:r>
              <a:rPr sz="2400" spc="-80" dirty="0">
                <a:latin typeface="Arial"/>
                <a:cs typeface="Arial"/>
              </a:rPr>
              <a:t>sabit </a:t>
            </a:r>
            <a:r>
              <a:rPr sz="2400" spc="-85" dirty="0">
                <a:latin typeface="Arial"/>
                <a:cs typeface="Arial"/>
              </a:rPr>
              <a:t>olduğu kabul </a:t>
            </a:r>
            <a:r>
              <a:rPr sz="2400" spc="-25" dirty="0">
                <a:latin typeface="Arial"/>
                <a:cs typeface="Arial"/>
              </a:rPr>
              <a:t>edilir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i="1" spc="-300" dirty="0">
                <a:latin typeface="Arial"/>
                <a:cs typeface="Arial"/>
              </a:rPr>
              <a:t>B </a:t>
            </a:r>
            <a:r>
              <a:rPr sz="2400" spc="-90" dirty="0">
                <a:latin typeface="Arial"/>
                <a:cs typeface="Arial"/>
              </a:rPr>
              <a:t>değeri  </a:t>
            </a:r>
            <a:r>
              <a:rPr sz="2400" i="1" spc="-240" dirty="0">
                <a:latin typeface="Arial"/>
                <a:cs typeface="Arial"/>
              </a:rPr>
              <a:t>H </a:t>
            </a:r>
            <a:r>
              <a:rPr sz="2400" spc="-90" dirty="0">
                <a:latin typeface="Arial"/>
                <a:cs typeface="Arial"/>
              </a:rPr>
              <a:t>değeri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85" dirty="0">
                <a:latin typeface="Arial"/>
                <a:cs typeface="Arial"/>
              </a:rPr>
              <a:t>doğru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orantılıdır.</a:t>
            </a:r>
            <a:endParaRPr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85" dirty="0">
                <a:latin typeface="Arial"/>
                <a:cs typeface="Arial"/>
              </a:rPr>
              <a:t>Ferromanyetik </a:t>
            </a:r>
            <a:r>
              <a:rPr sz="2400" spc="-100" dirty="0">
                <a:latin typeface="Arial"/>
                <a:cs typeface="Arial"/>
              </a:rPr>
              <a:t>malzemelerde </a:t>
            </a:r>
            <a:r>
              <a:rPr sz="2400" spc="-130" dirty="0">
                <a:latin typeface="Arial"/>
                <a:cs typeface="Arial"/>
              </a:rPr>
              <a:t>ise </a:t>
            </a:r>
            <a:r>
              <a:rPr sz="2400" spc="-80" dirty="0">
                <a:latin typeface="Arial"/>
                <a:cs typeface="Arial"/>
              </a:rPr>
              <a:t>bu </a:t>
            </a:r>
            <a:r>
              <a:rPr sz="2400" spc="-135" dirty="0">
                <a:latin typeface="Arial"/>
                <a:cs typeface="Arial"/>
              </a:rPr>
              <a:t>yaklaşım </a:t>
            </a:r>
            <a:r>
              <a:rPr sz="2400" spc="-80" dirty="0">
                <a:latin typeface="Arial"/>
                <a:cs typeface="Arial"/>
              </a:rPr>
              <a:t>doğru </a:t>
            </a:r>
            <a:r>
              <a:rPr sz="2400" spc="-55" dirty="0">
                <a:latin typeface="Arial"/>
                <a:cs typeface="Arial"/>
              </a:rPr>
              <a:t>değildir.  </a:t>
            </a:r>
            <a:r>
              <a:rPr sz="2400" spc="-165" dirty="0">
                <a:latin typeface="Arial"/>
                <a:cs typeface="Arial"/>
              </a:rPr>
              <a:t>Çünkü </a:t>
            </a:r>
            <a:r>
              <a:rPr sz="2400" spc="-50" dirty="0">
                <a:latin typeface="Arial"/>
                <a:cs typeface="Arial"/>
              </a:rPr>
              <a:t>ferromanyetik </a:t>
            </a:r>
            <a:r>
              <a:rPr sz="2400" spc="-85" dirty="0">
                <a:latin typeface="Arial"/>
                <a:cs typeface="Arial"/>
              </a:rPr>
              <a:t>malzemelerin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90" dirty="0">
                <a:latin typeface="Arial"/>
                <a:cs typeface="Arial"/>
              </a:rPr>
              <a:t>geçirgenliği </a:t>
            </a:r>
            <a:r>
              <a:rPr sz="2400" i="1" spc="-35" dirty="0">
                <a:latin typeface="Arial"/>
                <a:cs typeface="Arial"/>
              </a:rPr>
              <a:t>μ</a:t>
            </a:r>
            <a:r>
              <a:rPr sz="2400" spc="-35" dirty="0">
                <a:latin typeface="Arial"/>
                <a:cs typeface="Arial"/>
              </a:rPr>
              <a:t>, </a:t>
            </a:r>
            <a:r>
              <a:rPr sz="2400" i="1" spc="-240" dirty="0">
                <a:latin typeface="Arial"/>
                <a:cs typeface="Arial"/>
              </a:rPr>
              <a:t>H  </a:t>
            </a:r>
            <a:r>
              <a:rPr sz="2400" spc="-90" dirty="0">
                <a:latin typeface="Arial"/>
                <a:cs typeface="Arial"/>
              </a:rPr>
              <a:t>değeri</a:t>
            </a:r>
            <a:r>
              <a:rPr sz="2400" spc="484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110" dirty="0">
                <a:latin typeface="Arial"/>
                <a:cs typeface="Arial"/>
              </a:rPr>
              <a:t>değişim </a:t>
            </a:r>
            <a:r>
              <a:rPr sz="2400" spc="-65" dirty="0">
                <a:latin typeface="Arial"/>
                <a:cs typeface="Arial"/>
              </a:rPr>
              <a:t>göstermektedir.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95" dirty="0">
                <a:latin typeface="Arial"/>
                <a:cs typeface="Arial"/>
              </a:rPr>
              <a:t>değişimi </a:t>
            </a:r>
            <a:r>
              <a:rPr sz="2400" spc="-100" dirty="0">
                <a:latin typeface="Arial"/>
                <a:cs typeface="Arial"/>
              </a:rPr>
              <a:t>ölçmek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son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422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311396" y="6316979"/>
            <a:ext cx="387096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7502" y="635457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37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885" y="958798"/>
            <a:ext cx="8219663" cy="1000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spc="-45" dirty="0">
                <a:latin typeface="Arial"/>
                <a:cs typeface="Arial"/>
              </a:rPr>
              <a:t>Manyetik </a:t>
            </a:r>
            <a:r>
              <a:rPr sz="2000" spc="-90" dirty="0">
                <a:latin typeface="Arial"/>
                <a:cs typeface="Arial"/>
              </a:rPr>
              <a:t>alan </a:t>
            </a:r>
            <a:r>
              <a:rPr sz="2000" spc="-60" dirty="0">
                <a:latin typeface="Arial"/>
                <a:cs typeface="Arial"/>
              </a:rPr>
              <a:t>şiddetine </a:t>
            </a:r>
            <a:r>
              <a:rPr sz="2000" spc="-80" dirty="0">
                <a:latin typeface="Arial"/>
                <a:cs typeface="Arial"/>
              </a:rPr>
              <a:t>göre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114" dirty="0">
                <a:latin typeface="Arial"/>
                <a:cs typeface="Arial"/>
              </a:rPr>
              <a:t>akı  </a:t>
            </a:r>
            <a:r>
              <a:rPr sz="2000" spc="-80" dirty="0">
                <a:latin typeface="Arial"/>
                <a:cs typeface="Arial"/>
              </a:rPr>
              <a:t>yoğunluğunun </a:t>
            </a:r>
            <a:r>
              <a:rPr sz="2000" spc="-70" dirty="0">
                <a:latin typeface="Arial"/>
                <a:cs typeface="Arial"/>
              </a:rPr>
              <a:t>değişimini </a:t>
            </a:r>
            <a:r>
              <a:rPr sz="2000" spc="-75" dirty="0">
                <a:latin typeface="Arial"/>
                <a:cs typeface="Arial"/>
              </a:rPr>
              <a:t>gösteren </a:t>
            </a:r>
            <a:r>
              <a:rPr sz="2000" spc="-55" dirty="0">
                <a:latin typeface="Arial"/>
                <a:cs typeface="Arial"/>
              </a:rPr>
              <a:t>grafik  </a:t>
            </a:r>
            <a:r>
              <a:rPr sz="2000" i="1" spc="-220" dirty="0">
                <a:latin typeface="Arial"/>
                <a:cs typeface="Arial"/>
              </a:rPr>
              <a:t>BH </a:t>
            </a:r>
            <a:r>
              <a:rPr sz="2000" spc="-55" dirty="0">
                <a:latin typeface="Arial"/>
                <a:cs typeface="Arial"/>
              </a:rPr>
              <a:t>grafiği </a:t>
            </a:r>
            <a:r>
              <a:rPr sz="2000" spc="-75" dirty="0">
                <a:latin typeface="Arial"/>
                <a:cs typeface="Arial"/>
              </a:rPr>
              <a:t>olarak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adlandırılır.</a:t>
            </a:r>
            <a:endParaRPr sz="2000" dirty="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i="1" spc="-220" dirty="0">
                <a:latin typeface="Arial"/>
                <a:cs typeface="Arial"/>
              </a:rPr>
              <a:t>BH </a:t>
            </a:r>
            <a:r>
              <a:rPr sz="2000" spc="-55" dirty="0">
                <a:latin typeface="Arial"/>
                <a:cs typeface="Arial"/>
              </a:rPr>
              <a:t>grafiği </a:t>
            </a:r>
            <a:r>
              <a:rPr sz="2000" spc="-100" dirty="0">
                <a:latin typeface="Arial"/>
                <a:cs typeface="Arial"/>
              </a:rPr>
              <a:t>3 </a:t>
            </a:r>
            <a:r>
              <a:rPr sz="2000" spc="-85" dirty="0">
                <a:latin typeface="Arial"/>
                <a:cs typeface="Arial"/>
              </a:rPr>
              <a:t>bölge </a:t>
            </a:r>
            <a:r>
              <a:rPr sz="2000" spc="-75" dirty="0">
                <a:latin typeface="Arial"/>
                <a:cs typeface="Arial"/>
              </a:rPr>
              <a:t>olarak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incelenebilir.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75381" y="2004402"/>
            <a:ext cx="2962718" cy="2159559"/>
            <a:chOff x="5419661" y="1522412"/>
            <a:chExt cx="3234055" cy="2487930"/>
          </a:xfrm>
        </p:grpSpPr>
        <p:sp>
          <p:nvSpPr>
            <p:cNvPr id="12" name="object 12"/>
            <p:cNvSpPr/>
            <p:nvPr/>
          </p:nvSpPr>
          <p:spPr>
            <a:xfrm>
              <a:off x="5429249" y="1532000"/>
              <a:ext cx="3214624" cy="2468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24423" y="1527175"/>
              <a:ext cx="3224530" cy="2478405"/>
            </a:xfrm>
            <a:custGeom>
              <a:avLst/>
              <a:gdLst/>
              <a:ahLst/>
              <a:cxnLst/>
              <a:rect l="l" t="t" r="r" b="b"/>
              <a:pathLst>
                <a:path w="3224529" h="2478404">
                  <a:moveTo>
                    <a:pt x="0" y="2478024"/>
                  </a:moveTo>
                  <a:lnTo>
                    <a:pt x="3224149" y="2478024"/>
                  </a:lnTo>
                  <a:lnTo>
                    <a:pt x="3224149" y="0"/>
                  </a:lnTo>
                  <a:lnTo>
                    <a:pt x="0" y="0"/>
                  </a:lnTo>
                  <a:lnTo>
                    <a:pt x="0" y="2478024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1944" y="4229075"/>
            <a:ext cx="8253095" cy="26289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60985" indent="-24892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261620" algn="l"/>
              </a:tabLst>
            </a:pP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Doğrusal </a:t>
            </a:r>
            <a:r>
              <a:rPr sz="2000" spc="-75" dirty="0">
                <a:solidFill>
                  <a:srgbClr val="FF0000"/>
                </a:solidFill>
                <a:latin typeface="Arial"/>
                <a:cs typeface="Arial"/>
              </a:rPr>
              <a:t>bölge</a:t>
            </a:r>
            <a:r>
              <a:rPr sz="2000" spc="-75" dirty="0">
                <a:latin typeface="Arial"/>
                <a:cs typeface="Arial"/>
              </a:rPr>
              <a:t>: </a:t>
            </a:r>
            <a:r>
              <a:rPr sz="2000" spc="-195" dirty="0">
                <a:latin typeface="Arial"/>
                <a:cs typeface="Arial"/>
              </a:rPr>
              <a:t>H </a:t>
            </a:r>
            <a:r>
              <a:rPr sz="2000" spc="-35" dirty="0">
                <a:latin typeface="Arial"/>
                <a:cs typeface="Arial"/>
              </a:rPr>
              <a:t>ile </a:t>
            </a:r>
            <a:r>
              <a:rPr sz="2000" spc="-245" dirty="0">
                <a:latin typeface="Arial"/>
                <a:cs typeface="Arial"/>
              </a:rPr>
              <a:t>B </a:t>
            </a:r>
            <a:r>
              <a:rPr sz="2000" spc="-85" dirty="0">
                <a:latin typeface="Arial"/>
                <a:cs typeface="Arial"/>
              </a:rPr>
              <a:t>doğrusal </a:t>
            </a:r>
            <a:r>
              <a:rPr sz="2000" spc="-100" dirty="0">
                <a:latin typeface="Arial"/>
                <a:cs typeface="Arial"/>
              </a:rPr>
              <a:t>değişir. </a:t>
            </a:r>
            <a:r>
              <a:rPr sz="2000" spc="-155" dirty="0">
                <a:latin typeface="Arial"/>
                <a:cs typeface="Arial"/>
              </a:rPr>
              <a:t>Bu </a:t>
            </a:r>
            <a:r>
              <a:rPr sz="2000" spc="-85" dirty="0">
                <a:latin typeface="Arial"/>
                <a:cs typeface="Arial"/>
              </a:rPr>
              <a:t>bölge mıknatıslanmanın</a:t>
            </a:r>
            <a:r>
              <a:rPr sz="2000" spc="-295" dirty="0">
                <a:latin typeface="Arial"/>
                <a:cs typeface="Arial"/>
              </a:rPr>
              <a:t> </a:t>
            </a:r>
            <a:r>
              <a:rPr sz="2000" spc="-120" dirty="0">
                <a:latin typeface="Arial"/>
                <a:cs typeface="Arial"/>
              </a:rPr>
              <a:t>sağlandığı</a:t>
            </a:r>
            <a:endParaRPr sz="2000" dirty="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  <a:spcBef>
                <a:spcPts val="600"/>
              </a:spcBef>
            </a:pPr>
            <a:r>
              <a:rPr sz="2000" spc="-80" dirty="0">
                <a:latin typeface="Arial"/>
                <a:cs typeface="Arial"/>
              </a:rPr>
              <a:t>bölgedir.</a:t>
            </a:r>
            <a:endParaRPr sz="2000" dirty="0">
              <a:latin typeface="Arial"/>
              <a:cs typeface="Arial"/>
            </a:endParaRPr>
          </a:p>
          <a:p>
            <a:pPr marL="260985" indent="-248920">
              <a:lnSpc>
                <a:spcPct val="100000"/>
              </a:lnSpc>
              <a:spcBef>
                <a:spcPts val="600"/>
              </a:spcBef>
              <a:buAutoNum type="arabicPeriod" startAt="2"/>
              <a:tabLst>
                <a:tab pos="261620" algn="l"/>
              </a:tabLst>
            </a:pPr>
            <a:r>
              <a:rPr sz="2000" spc="-105" dirty="0">
                <a:solidFill>
                  <a:srgbClr val="FF0000"/>
                </a:solidFill>
                <a:latin typeface="Arial"/>
                <a:cs typeface="Arial"/>
              </a:rPr>
              <a:t>Büküm </a:t>
            </a:r>
            <a:r>
              <a:rPr sz="2000" spc="-80" dirty="0">
                <a:solidFill>
                  <a:srgbClr val="FF0000"/>
                </a:solidFill>
                <a:latin typeface="Arial"/>
                <a:cs typeface="Arial"/>
              </a:rPr>
              <a:t>bölgesi: </a:t>
            </a:r>
            <a:r>
              <a:rPr sz="2000" spc="-200" dirty="0">
                <a:latin typeface="Arial"/>
                <a:cs typeface="Arial"/>
              </a:rPr>
              <a:t>H </a:t>
            </a:r>
            <a:r>
              <a:rPr sz="2000" spc="-35" dirty="0">
                <a:latin typeface="Arial"/>
                <a:cs typeface="Arial"/>
              </a:rPr>
              <a:t>ile </a:t>
            </a:r>
            <a:r>
              <a:rPr sz="2000" spc="-245" dirty="0">
                <a:latin typeface="Arial"/>
                <a:cs typeface="Arial"/>
              </a:rPr>
              <a:t>B </a:t>
            </a:r>
            <a:r>
              <a:rPr sz="2000" spc="-110" dirty="0">
                <a:latin typeface="Arial"/>
                <a:cs typeface="Arial"/>
              </a:rPr>
              <a:t>daha </a:t>
            </a:r>
            <a:r>
              <a:rPr sz="2000" spc="-185" dirty="0">
                <a:latin typeface="Arial"/>
                <a:cs typeface="Arial"/>
              </a:rPr>
              <a:t>az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75" dirty="0">
                <a:latin typeface="Arial"/>
                <a:cs typeface="Arial"/>
              </a:rPr>
              <a:t>oranla </a:t>
            </a:r>
            <a:r>
              <a:rPr sz="2000" spc="-90" dirty="0">
                <a:latin typeface="Arial"/>
                <a:cs typeface="Arial"/>
              </a:rPr>
              <a:t>değişim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göstermektedir.</a:t>
            </a:r>
            <a:endParaRPr sz="2000" dirty="0">
              <a:latin typeface="Arial"/>
              <a:cs typeface="Arial"/>
            </a:endParaRPr>
          </a:p>
          <a:p>
            <a:pPr marL="260985" indent="-248920">
              <a:lnSpc>
                <a:spcPct val="100000"/>
              </a:lnSpc>
              <a:spcBef>
                <a:spcPts val="600"/>
              </a:spcBef>
              <a:buAutoNum type="arabicPeriod" startAt="2"/>
              <a:tabLst>
                <a:tab pos="261620" algn="l"/>
              </a:tabLst>
            </a:pPr>
            <a:r>
              <a:rPr sz="2000" spc="-100" dirty="0">
                <a:solidFill>
                  <a:srgbClr val="FF0000"/>
                </a:solidFill>
                <a:latin typeface="Arial"/>
                <a:cs typeface="Arial"/>
              </a:rPr>
              <a:t>Doyum </a:t>
            </a:r>
            <a:r>
              <a:rPr sz="2000" spc="-80" dirty="0">
                <a:solidFill>
                  <a:srgbClr val="FF0000"/>
                </a:solidFill>
                <a:latin typeface="Arial"/>
                <a:cs typeface="Arial"/>
              </a:rPr>
              <a:t>bölgesi: </a:t>
            </a:r>
            <a:r>
              <a:rPr sz="2000" spc="-80" dirty="0">
                <a:latin typeface="Arial"/>
                <a:cs typeface="Arial"/>
              </a:rPr>
              <a:t>Ferromanyetik </a:t>
            </a:r>
            <a:r>
              <a:rPr sz="2000" spc="-114" dirty="0">
                <a:latin typeface="Arial"/>
                <a:cs typeface="Arial"/>
              </a:rPr>
              <a:t>malzeme </a:t>
            </a:r>
            <a:r>
              <a:rPr sz="2000" spc="-65" dirty="0">
                <a:latin typeface="Arial"/>
                <a:cs typeface="Arial"/>
              </a:rPr>
              <a:t>manyetik </a:t>
            </a:r>
            <a:r>
              <a:rPr sz="2000" spc="-85" dirty="0">
                <a:latin typeface="Arial"/>
                <a:cs typeface="Arial"/>
              </a:rPr>
              <a:t>doyuma </a:t>
            </a:r>
            <a:r>
              <a:rPr sz="2000" spc="-100" dirty="0">
                <a:latin typeface="Arial"/>
                <a:cs typeface="Arial"/>
              </a:rPr>
              <a:t>ulaşmıştır.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Bu</a:t>
            </a:r>
            <a:endParaRPr sz="2000" dirty="0">
              <a:latin typeface="Arial"/>
              <a:cs typeface="Arial"/>
            </a:endParaRPr>
          </a:p>
          <a:p>
            <a:pPr marL="195580">
              <a:spcBef>
                <a:spcPts val="605"/>
              </a:spcBef>
            </a:pPr>
            <a:r>
              <a:rPr sz="2000" spc="-70" dirty="0">
                <a:latin typeface="Arial"/>
                <a:cs typeface="Arial"/>
              </a:rPr>
              <a:t>noktadan </a:t>
            </a:r>
            <a:r>
              <a:rPr sz="2000" spc="-105" dirty="0">
                <a:latin typeface="Arial"/>
                <a:cs typeface="Arial"/>
              </a:rPr>
              <a:t>sonra </a:t>
            </a:r>
            <a:r>
              <a:rPr sz="2000" spc="-195" dirty="0">
                <a:latin typeface="Arial"/>
                <a:cs typeface="Arial"/>
              </a:rPr>
              <a:t>H </a:t>
            </a:r>
            <a:r>
              <a:rPr sz="2000" spc="-75" dirty="0">
                <a:latin typeface="Arial"/>
                <a:cs typeface="Arial"/>
              </a:rPr>
              <a:t>değeri </a:t>
            </a:r>
            <a:r>
              <a:rPr sz="2000" spc="-90" dirty="0">
                <a:latin typeface="Arial"/>
                <a:cs typeface="Arial"/>
              </a:rPr>
              <a:t>ne </a:t>
            </a:r>
            <a:r>
              <a:rPr sz="2000" spc="-95" dirty="0">
                <a:latin typeface="Arial"/>
                <a:cs typeface="Arial"/>
              </a:rPr>
              <a:t>kadar </a:t>
            </a:r>
            <a:r>
              <a:rPr sz="2000" spc="-60" dirty="0">
                <a:latin typeface="Arial"/>
                <a:cs typeface="Arial"/>
              </a:rPr>
              <a:t>artırılırsa </a:t>
            </a:r>
            <a:r>
              <a:rPr sz="2000" spc="-55" dirty="0">
                <a:latin typeface="Arial"/>
                <a:cs typeface="Arial"/>
              </a:rPr>
              <a:t>artırılsın </a:t>
            </a:r>
            <a:r>
              <a:rPr sz="2000" spc="-245" dirty="0">
                <a:latin typeface="Arial"/>
                <a:cs typeface="Arial"/>
              </a:rPr>
              <a:t>B </a:t>
            </a:r>
            <a:r>
              <a:rPr sz="2000" spc="-75" dirty="0">
                <a:latin typeface="Arial"/>
                <a:cs typeface="Arial"/>
              </a:rPr>
              <a:t>değerinde </a:t>
            </a:r>
            <a:r>
              <a:rPr sz="2000" spc="-10" dirty="0" err="1">
                <a:latin typeface="Arial"/>
                <a:cs typeface="Arial"/>
              </a:rPr>
              <a:t>bir</a:t>
            </a:r>
            <a:r>
              <a:rPr sz="2000" spc="-409" dirty="0">
                <a:latin typeface="Arial"/>
                <a:cs typeface="Arial"/>
              </a:rPr>
              <a:t> </a:t>
            </a:r>
            <a:r>
              <a:rPr sz="2000" spc="-90" dirty="0" err="1">
                <a:latin typeface="Arial"/>
                <a:cs typeface="Arial"/>
              </a:rPr>
              <a:t>değişim</a:t>
            </a:r>
            <a:r>
              <a:rPr lang="tr-TR" sz="2000" spc="-90" dirty="0">
                <a:latin typeface="Arial"/>
                <a:cs typeface="Arial"/>
              </a:rPr>
              <a:t> </a:t>
            </a:r>
            <a:r>
              <a:rPr lang="tr-TR" sz="2000" spc="-95" dirty="0">
                <a:latin typeface="Arial"/>
                <a:cs typeface="Arial"/>
              </a:rPr>
              <a:t>olmaz.</a:t>
            </a:r>
            <a:endParaRPr lang="tr-TR" sz="2000" dirty="0">
              <a:latin typeface="Arial"/>
              <a:cs typeface="Arial"/>
            </a:endParaRPr>
          </a:p>
          <a:p>
            <a:pPr marL="195580">
              <a:lnSpc>
                <a:spcPct val="100000"/>
              </a:lnSpc>
              <a:spcBef>
                <a:spcPts val="605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200" y="457200"/>
            <a:ext cx="49923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5" dirty="0">
                <a:solidFill>
                  <a:srgbClr val="FF0000"/>
                </a:solidFill>
                <a:latin typeface="Arial"/>
                <a:cs typeface="Arial"/>
              </a:rPr>
              <a:t>BH </a:t>
            </a:r>
            <a:r>
              <a:rPr sz="2400" b="1" spc="-140" dirty="0">
                <a:solidFill>
                  <a:srgbClr val="FF0000"/>
                </a:solidFill>
                <a:latin typeface="Arial"/>
                <a:cs typeface="Arial"/>
              </a:rPr>
              <a:t>Grafiği-Mıknatıslama </a:t>
            </a:r>
            <a:r>
              <a:rPr sz="2400" b="1" spc="-150" dirty="0">
                <a:solidFill>
                  <a:srgbClr val="FF0000"/>
                </a:solidFill>
                <a:latin typeface="Arial"/>
                <a:cs typeface="Arial"/>
              </a:rPr>
              <a:t>(doyum)</a:t>
            </a:r>
            <a:r>
              <a:rPr sz="2400" b="1" spc="-3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229" dirty="0">
                <a:solidFill>
                  <a:srgbClr val="FF0000"/>
                </a:solidFill>
                <a:latin typeface="Arial"/>
                <a:cs typeface="Arial"/>
              </a:rPr>
              <a:t>Eğrisi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019618" y="1600200"/>
            <a:ext cx="5357748" cy="3825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8540" y="849833"/>
            <a:ext cx="48126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solidFill>
                  <a:srgbClr val="FF0000"/>
                </a:solidFill>
                <a:latin typeface="Arial"/>
                <a:cs typeface="Arial"/>
              </a:rPr>
              <a:t>Bazı </a:t>
            </a: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metallerin </a:t>
            </a:r>
            <a:r>
              <a:rPr sz="2400" b="1" spc="-155" dirty="0">
                <a:solidFill>
                  <a:srgbClr val="FF0000"/>
                </a:solidFill>
                <a:latin typeface="Arial"/>
                <a:cs typeface="Arial"/>
              </a:rPr>
              <a:t>mıknatıslanma</a:t>
            </a:r>
            <a:r>
              <a:rPr sz="2400" b="1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FF0000"/>
                </a:solidFill>
                <a:latin typeface="Arial"/>
                <a:cs typeface="Arial"/>
              </a:rPr>
              <a:t>eğrileri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6973BD7B-1429-4318-A2EE-2ECA737ED187}"/>
              </a:ext>
            </a:extLst>
          </p:cNvPr>
          <p:cNvSpPr/>
          <p:nvPr/>
        </p:nvSpPr>
        <p:spPr>
          <a:xfrm>
            <a:off x="1295400" y="2819400"/>
            <a:ext cx="6788150" cy="2595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A299C21-5B62-4383-9380-899052DD9D13}"/>
              </a:ext>
            </a:extLst>
          </p:cNvPr>
          <p:cNvSpPr txBox="1"/>
          <p:nvPr/>
        </p:nvSpPr>
        <p:spPr>
          <a:xfrm>
            <a:off x="304800" y="533400"/>
            <a:ext cx="8233409" cy="1987082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635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1.4.1 </a:t>
            </a:r>
            <a:r>
              <a:rPr sz="2400" b="1" spc="-185" dirty="0">
                <a:solidFill>
                  <a:srgbClr val="FF0000"/>
                </a:solidFill>
                <a:latin typeface="Arial"/>
                <a:cs typeface="Arial"/>
              </a:rPr>
              <a:t>Histerisis </a:t>
            </a:r>
            <a:r>
              <a:rPr sz="2400" b="1" spc="-180" dirty="0">
                <a:solidFill>
                  <a:srgbClr val="FF0000"/>
                </a:solidFill>
                <a:latin typeface="Arial"/>
                <a:cs typeface="Arial"/>
              </a:rPr>
              <a:t>Çevrimi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180" dirty="0">
                <a:latin typeface="Arial"/>
                <a:cs typeface="Arial"/>
              </a:rPr>
              <a:t>Daha </a:t>
            </a:r>
            <a:r>
              <a:rPr sz="2400" spc="-114" dirty="0">
                <a:latin typeface="Arial"/>
                <a:cs typeface="Arial"/>
              </a:rPr>
              <a:t>önceden  mıknatıslanmamış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50" dirty="0">
                <a:latin typeface="Arial"/>
                <a:cs typeface="Arial"/>
              </a:rPr>
              <a:t>ferromanyetik </a:t>
            </a:r>
            <a:r>
              <a:rPr sz="2400" spc="-114" dirty="0">
                <a:latin typeface="Arial"/>
                <a:cs typeface="Arial"/>
              </a:rPr>
              <a:t>nüveye  </a:t>
            </a:r>
            <a:r>
              <a:rPr sz="2400" spc="-110" dirty="0">
                <a:latin typeface="Arial"/>
                <a:cs typeface="Arial"/>
              </a:rPr>
              <a:t>sarılı </a:t>
            </a:r>
            <a:r>
              <a:rPr sz="2400" spc="-125" dirty="0">
                <a:latin typeface="Arial"/>
                <a:cs typeface="Arial"/>
              </a:rPr>
              <a:t>sargılara </a:t>
            </a:r>
            <a:r>
              <a:rPr sz="2400" spc="-215" dirty="0">
                <a:latin typeface="Arial"/>
                <a:cs typeface="Arial"/>
              </a:rPr>
              <a:t>AA </a:t>
            </a:r>
            <a:r>
              <a:rPr sz="2400" spc="-110" dirty="0">
                <a:latin typeface="Arial"/>
                <a:cs typeface="Arial"/>
              </a:rPr>
              <a:t>uygulandığında, AA’ın </a:t>
            </a:r>
            <a:r>
              <a:rPr sz="2400" spc="-114" dirty="0">
                <a:latin typeface="Arial"/>
                <a:cs typeface="Arial"/>
              </a:rPr>
              <a:t>yükselen </a:t>
            </a:r>
            <a:r>
              <a:rPr sz="2400" spc="-105" dirty="0">
                <a:latin typeface="Arial"/>
                <a:cs typeface="Arial"/>
              </a:rPr>
              <a:t>kenarında  </a:t>
            </a:r>
            <a:r>
              <a:rPr sz="2400" spc="-110" dirty="0">
                <a:latin typeface="Arial"/>
                <a:cs typeface="Arial"/>
              </a:rPr>
              <a:t>nüvede a-b </a:t>
            </a:r>
            <a:r>
              <a:rPr sz="2400" spc="-90" dirty="0">
                <a:latin typeface="Arial"/>
                <a:cs typeface="Arial"/>
              </a:rPr>
              <a:t>yönünde </a:t>
            </a:r>
            <a:r>
              <a:rPr sz="2400" spc="-105" dirty="0">
                <a:latin typeface="Arial"/>
                <a:cs typeface="Arial"/>
              </a:rPr>
              <a:t>mıknatıslanma </a:t>
            </a:r>
            <a:r>
              <a:rPr sz="2400" spc="-125" dirty="0">
                <a:latin typeface="Arial"/>
                <a:cs typeface="Arial"/>
              </a:rPr>
              <a:t>meydana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gelir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900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93B0792-481B-4E56-B753-3FA3216D4D6B}"/>
              </a:ext>
            </a:extLst>
          </p:cNvPr>
          <p:cNvSpPr/>
          <p:nvPr/>
        </p:nvSpPr>
        <p:spPr>
          <a:xfrm>
            <a:off x="1600200" y="2743200"/>
            <a:ext cx="6219825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E831388-9A02-4FA6-A91F-2FE0BB80979E}"/>
              </a:ext>
            </a:extLst>
          </p:cNvPr>
          <p:cNvSpPr txBox="1"/>
          <p:nvPr/>
        </p:nvSpPr>
        <p:spPr>
          <a:xfrm>
            <a:off x="404496" y="442782"/>
            <a:ext cx="8407400" cy="1987082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68300" marR="54610" indent="-342900" algn="just">
              <a:lnSpc>
                <a:spcPct val="100000"/>
              </a:lnSpc>
              <a:buChar char="•"/>
              <a:tabLst>
                <a:tab pos="368300" algn="l"/>
              </a:tabLst>
            </a:pPr>
            <a:r>
              <a:rPr sz="2400" spc="-215" dirty="0">
                <a:latin typeface="Arial"/>
                <a:cs typeface="Arial"/>
              </a:rPr>
              <a:t>AA </a:t>
            </a:r>
            <a:r>
              <a:rPr sz="2400" spc="-150" dirty="0">
                <a:latin typeface="Arial"/>
                <a:cs typeface="Arial"/>
              </a:rPr>
              <a:t>azalmaya </a:t>
            </a:r>
            <a:r>
              <a:rPr sz="2400" spc="-135" dirty="0">
                <a:latin typeface="Arial"/>
                <a:cs typeface="Arial"/>
              </a:rPr>
              <a:t>başladığında </a:t>
            </a:r>
            <a:r>
              <a:rPr sz="2400" spc="-240" dirty="0">
                <a:latin typeface="Arial"/>
                <a:cs typeface="Arial"/>
              </a:rPr>
              <a:t>H </a:t>
            </a:r>
            <a:r>
              <a:rPr sz="2400" spc="-90" dirty="0">
                <a:latin typeface="Arial"/>
                <a:cs typeface="Arial"/>
              </a:rPr>
              <a:t>değeri </a:t>
            </a:r>
            <a:r>
              <a:rPr sz="2400" spc="-110" dirty="0">
                <a:latin typeface="Arial"/>
                <a:cs typeface="Arial"/>
              </a:rPr>
              <a:t>buna </a:t>
            </a:r>
            <a:r>
              <a:rPr sz="2400" spc="-120" dirty="0">
                <a:latin typeface="Arial"/>
                <a:cs typeface="Arial"/>
              </a:rPr>
              <a:t>bağlı </a:t>
            </a:r>
            <a:r>
              <a:rPr sz="2400" spc="-90" dirty="0">
                <a:latin typeface="Arial"/>
                <a:cs typeface="Arial"/>
              </a:rPr>
              <a:t>olarak </a:t>
            </a:r>
            <a:r>
              <a:rPr sz="2400" spc="-135" dirty="0">
                <a:latin typeface="Arial"/>
                <a:cs typeface="Arial"/>
              </a:rPr>
              <a:t>da </a:t>
            </a:r>
            <a:r>
              <a:rPr sz="2400" spc="-300" dirty="0">
                <a:latin typeface="Arial"/>
                <a:cs typeface="Arial"/>
              </a:rPr>
              <a:t>B </a:t>
            </a:r>
            <a:r>
              <a:rPr sz="2400" spc="-90" dirty="0">
                <a:latin typeface="Arial"/>
                <a:cs typeface="Arial"/>
              </a:rPr>
              <a:t>değeri  </a:t>
            </a:r>
            <a:r>
              <a:rPr sz="2400" spc="-110" dirty="0">
                <a:latin typeface="Arial"/>
                <a:cs typeface="Arial"/>
              </a:rPr>
              <a:t>azalacaktır. </a:t>
            </a:r>
            <a:r>
              <a:rPr sz="2400" spc="-150" dirty="0">
                <a:latin typeface="Arial"/>
                <a:cs typeface="Arial"/>
              </a:rPr>
              <a:t>Fakat </a:t>
            </a:r>
            <a:r>
              <a:rPr sz="2400" spc="-215" dirty="0">
                <a:latin typeface="Arial"/>
                <a:cs typeface="Arial"/>
              </a:rPr>
              <a:t>AA </a:t>
            </a:r>
            <a:r>
              <a:rPr sz="2400" spc="-90" dirty="0">
                <a:latin typeface="Arial"/>
                <a:cs typeface="Arial"/>
              </a:rPr>
              <a:t>değeri </a:t>
            </a:r>
            <a:r>
              <a:rPr sz="2400" spc="-85" dirty="0">
                <a:latin typeface="Arial"/>
                <a:cs typeface="Arial"/>
              </a:rPr>
              <a:t>sıfır </a:t>
            </a:r>
            <a:r>
              <a:rPr sz="2400" spc="-100" dirty="0">
                <a:latin typeface="Arial"/>
                <a:cs typeface="Arial"/>
              </a:rPr>
              <a:t>olduğunda </a:t>
            </a:r>
            <a:r>
              <a:rPr sz="2400" spc="-300" dirty="0">
                <a:latin typeface="Arial"/>
                <a:cs typeface="Arial"/>
              </a:rPr>
              <a:t>B </a:t>
            </a:r>
            <a:r>
              <a:rPr sz="2400" spc="-90" dirty="0">
                <a:latin typeface="Arial"/>
                <a:cs typeface="Arial"/>
              </a:rPr>
              <a:t>değeri </a:t>
            </a:r>
            <a:r>
              <a:rPr sz="2400" spc="-85" dirty="0">
                <a:latin typeface="Arial"/>
                <a:cs typeface="Arial"/>
              </a:rPr>
              <a:t>sıfır  </a:t>
            </a:r>
            <a:r>
              <a:rPr sz="2400" spc="-95" dirty="0">
                <a:latin typeface="Arial"/>
                <a:cs typeface="Arial"/>
              </a:rPr>
              <a:t>olmayacaktır </a:t>
            </a:r>
            <a:r>
              <a:rPr sz="2400" spc="-105" dirty="0">
                <a:latin typeface="Arial"/>
                <a:cs typeface="Arial"/>
              </a:rPr>
              <a:t>(b-c </a:t>
            </a:r>
            <a:r>
              <a:rPr sz="2400" spc="-85" dirty="0">
                <a:latin typeface="Arial"/>
                <a:cs typeface="Arial"/>
              </a:rPr>
              <a:t>eğrisi). Ferromanyetik </a:t>
            </a:r>
            <a:r>
              <a:rPr sz="2400" spc="-125" dirty="0">
                <a:latin typeface="Arial"/>
                <a:cs typeface="Arial"/>
              </a:rPr>
              <a:t>malzeme </a:t>
            </a:r>
            <a:r>
              <a:rPr sz="2400" spc="-90" dirty="0">
                <a:latin typeface="Arial"/>
                <a:cs typeface="Arial"/>
              </a:rPr>
              <a:t>üzerinde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artık  </a:t>
            </a:r>
            <a:r>
              <a:rPr sz="2400" spc="-75" dirty="0">
                <a:solidFill>
                  <a:srgbClr val="FF0000"/>
                </a:solidFill>
                <a:latin typeface="Arial"/>
                <a:cs typeface="Arial"/>
              </a:rPr>
              <a:t>mıknatısiyet </a:t>
            </a:r>
            <a:r>
              <a:rPr sz="2400" spc="-95" dirty="0">
                <a:latin typeface="Arial"/>
                <a:cs typeface="Arial"/>
              </a:rPr>
              <a:t>dediğimiz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i="1" spc="-14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i="1" spc="-217" baseline="-20833" dirty="0">
                <a:solidFill>
                  <a:srgbClr val="FF0000"/>
                </a:solidFill>
                <a:latin typeface="Arial"/>
                <a:cs typeface="Arial"/>
              </a:rPr>
              <a:t>r </a:t>
            </a:r>
            <a:r>
              <a:rPr sz="2400" spc="-90" dirty="0">
                <a:latin typeface="Arial"/>
                <a:cs typeface="Arial"/>
              </a:rPr>
              <a:t>değeri</a:t>
            </a:r>
            <a:r>
              <a:rPr sz="2400" spc="-44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olacaktır.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370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DC2CE8E5-D13D-4103-9B5B-CDCC68B76E95}"/>
              </a:ext>
            </a:extLst>
          </p:cNvPr>
          <p:cNvSpPr txBox="1"/>
          <p:nvPr/>
        </p:nvSpPr>
        <p:spPr>
          <a:xfrm>
            <a:off x="7414197" y="1419858"/>
            <a:ext cx="1100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8015" algn="l"/>
              </a:tabLst>
            </a:pPr>
            <a:r>
              <a:rPr sz="2400" spc="-114" dirty="0">
                <a:latin typeface="Arial"/>
                <a:cs typeface="Arial"/>
              </a:rPr>
              <a:t>d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0" dirty="0">
                <a:latin typeface="Arial"/>
                <a:cs typeface="Arial"/>
              </a:rPr>
              <a:t>yön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27EB264-74A8-412B-AF70-9F3098B81070}"/>
              </a:ext>
            </a:extLst>
          </p:cNvPr>
          <p:cNvSpPr txBox="1"/>
          <p:nvPr/>
        </p:nvSpPr>
        <p:spPr>
          <a:xfrm>
            <a:off x="769861" y="1786000"/>
            <a:ext cx="77444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Arial"/>
                <a:cs typeface="Arial"/>
              </a:rPr>
              <a:t>değiştirecektir. </a:t>
            </a:r>
            <a:r>
              <a:rPr sz="2400" spc="-175" dirty="0">
                <a:latin typeface="Arial"/>
                <a:cs typeface="Arial"/>
              </a:rPr>
              <a:t>Önce </a:t>
            </a:r>
            <a:r>
              <a:rPr sz="2400" spc="-50" dirty="0">
                <a:latin typeface="Arial"/>
                <a:cs typeface="Arial"/>
              </a:rPr>
              <a:t>artık </a:t>
            </a:r>
            <a:r>
              <a:rPr sz="2400" spc="-80" dirty="0">
                <a:latin typeface="Arial"/>
                <a:cs typeface="Arial"/>
              </a:rPr>
              <a:t>mıknatısiyet </a:t>
            </a:r>
            <a:r>
              <a:rPr sz="2400" spc="-120" dirty="0">
                <a:latin typeface="Arial"/>
                <a:cs typeface="Arial"/>
              </a:rPr>
              <a:t>gidecek </a:t>
            </a:r>
            <a:r>
              <a:rPr sz="2400" spc="-135" dirty="0">
                <a:latin typeface="Arial"/>
                <a:cs typeface="Arial"/>
              </a:rPr>
              <a:t>daha </a:t>
            </a:r>
            <a:r>
              <a:rPr sz="2400" spc="-114" dirty="0">
                <a:latin typeface="Arial"/>
                <a:cs typeface="Arial"/>
              </a:rPr>
              <a:t>sonra </a:t>
            </a:r>
            <a:r>
              <a:rPr sz="2400" spc="-110" dirty="0">
                <a:latin typeface="Arial"/>
                <a:cs typeface="Arial"/>
              </a:rPr>
              <a:t>c-d  </a:t>
            </a:r>
            <a:r>
              <a:rPr sz="2400" spc="-90" dirty="0">
                <a:latin typeface="Arial"/>
                <a:cs typeface="Arial"/>
              </a:rPr>
              <a:t>yönünde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10" dirty="0">
                <a:latin typeface="Arial"/>
                <a:cs typeface="Arial"/>
              </a:rPr>
              <a:t>değişim </a:t>
            </a:r>
            <a:r>
              <a:rPr sz="2400" spc="-125" dirty="0">
                <a:latin typeface="Arial"/>
                <a:cs typeface="Arial"/>
              </a:rPr>
              <a:t>meydana</a:t>
            </a:r>
            <a:r>
              <a:rPr sz="2400" spc="-32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gelecektir.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D8B83D9-1AD5-49B6-9AD4-13C56C4ED6B9}"/>
              </a:ext>
            </a:extLst>
          </p:cNvPr>
          <p:cNvSpPr/>
          <p:nvPr/>
        </p:nvSpPr>
        <p:spPr>
          <a:xfrm>
            <a:off x="1371600" y="2667000"/>
            <a:ext cx="6592824" cy="2520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5FA4E5A9-F2F9-45ED-A187-E8EFEC1A799C}"/>
              </a:ext>
            </a:extLst>
          </p:cNvPr>
          <p:cNvSpPr txBox="1"/>
          <p:nvPr/>
        </p:nvSpPr>
        <p:spPr>
          <a:xfrm>
            <a:off x="806253" y="975025"/>
            <a:ext cx="6709409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1013460" algn="l"/>
                <a:tab pos="1776095" algn="l"/>
                <a:tab pos="3919220" algn="l"/>
                <a:tab pos="6037580" algn="l"/>
              </a:tabLst>
            </a:pPr>
            <a:r>
              <a:rPr sz="2400" spc="-215" dirty="0">
                <a:latin typeface="Arial"/>
                <a:cs typeface="Arial"/>
              </a:rPr>
              <a:t>AA	</a:t>
            </a:r>
            <a:r>
              <a:rPr sz="2400" spc="-90" dirty="0">
                <a:latin typeface="Arial"/>
                <a:cs typeface="Arial"/>
              </a:rPr>
              <a:t>yön	</a:t>
            </a:r>
            <a:r>
              <a:rPr sz="2400" spc="-65" dirty="0">
                <a:latin typeface="Arial"/>
                <a:cs typeface="Arial"/>
              </a:rPr>
              <a:t>değiştirdiği</a:t>
            </a:r>
            <a:r>
              <a:rPr sz="2400" spc="-100" dirty="0">
                <a:latin typeface="Arial"/>
                <a:cs typeface="Arial"/>
              </a:rPr>
              <a:t>n</a:t>
            </a:r>
            <a:r>
              <a:rPr sz="2400" spc="-114" dirty="0">
                <a:latin typeface="Arial"/>
                <a:cs typeface="Arial"/>
              </a:rPr>
              <a:t>d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4" dirty="0">
                <a:latin typeface="Arial"/>
                <a:cs typeface="Arial"/>
              </a:rPr>
              <a:t>mıkn</a:t>
            </a:r>
            <a:r>
              <a:rPr sz="2400" spc="-130" dirty="0">
                <a:latin typeface="Arial"/>
                <a:cs typeface="Arial"/>
              </a:rPr>
              <a:t>a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ı</a:t>
            </a:r>
            <a:r>
              <a:rPr sz="2400" spc="-135" dirty="0">
                <a:latin typeface="Arial"/>
                <a:cs typeface="Arial"/>
              </a:rPr>
              <a:t>slanma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75" dirty="0">
                <a:latin typeface="Arial"/>
                <a:cs typeface="Arial"/>
              </a:rPr>
              <a:t>e</a:t>
            </a:r>
            <a:r>
              <a:rPr sz="2400" spc="-200" dirty="0">
                <a:latin typeface="Arial"/>
                <a:cs typeface="Arial"/>
              </a:rPr>
              <a:t>ğ</a:t>
            </a:r>
            <a:r>
              <a:rPr sz="2400" spc="-50" dirty="0">
                <a:latin typeface="Arial"/>
                <a:cs typeface="Arial"/>
              </a:rPr>
              <a:t>risi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21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170BE92C-DE77-4F0B-ABF9-A94FACD76DDB}"/>
              </a:ext>
            </a:extLst>
          </p:cNvPr>
          <p:cNvSpPr txBox="1"/>
          <p:nvPr/>
        </p:nvSpPr>
        <p:spPr>
          <a:xfrm>
            <a:off x="304800" y="1190625"/>
            <a:ext cx="6286500" cy="2082173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134620" rIns="0" bIns="0" rtlCol="0">
            <a:spAutoFit/>
          </a:bodyPr>
          <a:lstStyle/>
          <a:p>
            <a:pPr marL="90805" algn="just">
              <a:lnSpc>
                <a:spcPct val="100000"/>
              </a:lnSpc>
              <a:spcBef>
                <a:spcPts val="1060"/>
              </a:spcBef>
            </a:pPr>
            <a:r>
              <a:rPr sz="2000" b="1" spc="-70" dirty="0">
                <a:solidFill>
                  <a:srgbClr val="FF0000"/>
                </a:solidFill>
                <a:latin typeface="Arial"/>
                <a:cs typeface="Arial"/>
              </a:rPr>
              <a:t>1.1.1 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Açısal </a:t>
            </a:r>
            <a:r>
              <a:rPr sz="2000" b="1" spc="-195" dirty="0">
                <a:solidFill>
                  <a:srgbClr val="FF0000"/>
                </a:solidFill>
                <a:latin typeface="Arial"/>
                <a:cs typeface="Arial"/>
              </a:rPr>
              <a:t>Konum </a:t>
            </a:r>
            <a:r>
              <a:rPr sz="2000" b="1" spc="-170" dirty="0">
                <a:solidFill>
                  <a:srgbClr val="FF0000"/>
                </a:solidFill>
                <a:latin typeface="Arial"/>
                <a:cs typeface="Arial"/>
              </a:rPr>
              <a:t>(Pozisyon)</a:t>
            </a:r>
            <a:r>
              <a:rPr sz="2000" b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θ</a:t>
            </a:r>
            <a:endParaRPr sz="2000" dirty="0">
              <a:latin typeface="Arial"/>
              <a:cs typeface="Arial"/>
            </a:endParaRPr>
          </a:p>
          <a:p>
            <a:pPr marL="376555" marR="82550" indent="-285750" algn="just">
              <a:lnSpc>
                <a:spcPct val="147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tr-TR" spc="-65" dirty="0">
                <a:latin typeface="Arial"/>
                <a:cs typeface="Arial"/>
              </a:rPr>
              <a:t>N</a:t>
            </a:r>
            <a:r>
              <a:rPr sz="1800" spc="-80" dirty="0" err="1">
                <a:latin typeface="Arial"/>
                <a:cs typeface="Arial"/>
              </a:rPr>
              <a:t>esnenin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döndürülme </a:t>
            </a:r>
            <a:r>
              <a:rPr sz="1800" spc="-100" dirty="0">
                <a:latin typeface="Arial"/>
                <a:cs typeface="Arial"/>
              </a:rPr>
              <a:t>açısıdır ve  </a:t>
            </a:r>
            <a:r>
              <a:rPr sz="1800" spc="-60" dirty="0">
                <a:latin typeface="Arial"/>
                <a:cs typeface="Arial"/>
              </a:rPr>
              <a:t>keyfi </a:t>
            </a:r>
            <a:r>
              <a:rPr sz="1800" spc="-10" dirty="0">
                <a:latin typeface="Arial"/>
                <a:cs typeface="Arial"/>
              </a:rPr>
              <a:t>bir </a:t>
            </a:r>
            <a:r>
              <a:rPr sz="1800" spc="-80" dirty="0">
                <a:latin typeface="Arial"/>
                <a:cs typeface="Arial"/>
              </a:rPr>
              <a:t>referans </a:t>
            </a:r>
            <a:r>
              <a:rPr sz="1800" spc="-90" dirty="0">
                <a:latin typeface="Arial"/>
                <a:cs typeface="Arial"/>
              </a:rPr>
              <a:t>noktasına </a:t>
            </a:r>
            <a:r>
              <a:rPr sz="1800" spc="-85" dirty="0">
                <a:latin typeface="Arial"/>
                <a:cs typeface="Arial"/>
              </a:rPr>
              <a:t>göre </a:t>
            </a:r>
            <a:r>
              <a:rPr sz="1800" spc="-65" dirty="0">
                <a:latin typeface="Arial"/>
                <a:cs typeface="Arial"/>
              </a:rPr>
              <a:t>ölçülür. </a:t>
            </a:r>
            <a:endParaRPr lang="tr-TR" sz="1800" spc="-65" dirty="0">
              <a:latin typeface="Arial"/>
              <a:cs typeface="Arial"/>
            </a:endParaRPr>
          </a:p>
          <a:p>
            <a:pPr marL="376555" marR="82550" indent="-285750" algn="just">
              <a:lnSpc>
                <a:spcPct val="1477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tr-TR" spc="-60" dirty="0">
                <a:latin typeface="Arial"/>
                <a:cs typeface="Arial"/>
              </a:rPr>
              <a:t>G</a:t>
            </a:r>
            <a:r>
              <a:rPr sz="1800" spc="-60" dirty="0" err="1">
                <a:latin typeface="Arial"/>
                <a:cs typeface="Arial"/>
              </a:rPr>
              <a:t>enellikle</a:t>
            </a:r>
            <a:r>
              <a:rPr sz="1800" spc="-60" dirty="0">
                <a:latin typeface="Arial"/>
                <a:cs typeface="Arial"/>
              </a:rPr>
              <a:t>  </a:t>
            </a:r>
            <a:r>
              <a:rPr sz="1800" spc="-85" dirty="0">
                <a:latin typeface="Arial"/>
                <a:cs typeface="Arial"/>
              </a:rPr>
              <a:t>radyan </a:t>
            </a:r>
            <a:r>
              <a:rPr sz="1800" spc="-120" dirty="0">
                <a:latin typeface="Arial"/>
                <a:cs typeface="Arial"/>
              </a:rPr>
              <a:t>veya </a:t>
            </a:r>
            <a:r>
              <a:rPr sz="1800" spc="-90" dirty="0">
                <a:latin typeface="Arial"/>
                <a:cs typeface="Arial"/>
              </a:rPr>
              <a:t>derece </a:t>
            </a:r>
            <a:r>
              <a:rPr sz="1800" spc="-75" dirty="0">
                <a:latin typeface="Arial"/>
                <a:cs typeface="Arial"/>
              </a:rPr>
              <a:t>olarak </a:t>
            </a:r>
            <a:r>
              <a:rPr sz="1800" spc="-65" dirty="0">
                <a:latin typeface="Arial"/>
                <a:cs typeface="Arial"/>
              </a:rPr>
              <a:t>ölçülür, </a:t>
            </a:r>
            <a:r>
              <a:rPr sz="1900" i="1" spc="-55" dirty="0">
                <a:latin typeface="Symbol"/>
                <a:cs typeface="Symbol"/>
              </a:rPr>
              <a:t></a:t>
            </a:r>
            <a:r>
              <a:rPr sz="1900" i="1" spc="-55" dirty="0">
                <a:latin typeface="Times New Roman"/>
                <a:cs typeface="Times New Roman"/>
              </a:rPr>
              <a:t> </a:t>
            </a:r>
            <a:r>
              <a:rPr sz="1800" spc="-75" dirty="0">
                <a:latin typeface="Arial"/>
                <a:cs typeface="Arial"/>
              </a:rPr>
              <a:t>sembolü </a:t>
            </a:r>
            <a:r>
              <a:rPr sz="1800" spc="-35" dirty="0">
                <a:latin typeface="Arial"/>
                <a:cs typeface="Arial"/>
              </a:rPr>
              <a:t>ile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gösterilir.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03D57AEB-C98D-4183-9CFC-536D7BFB068B}"/>
              </a:ext>
            </a:extLst>
          </p:cNvPr>
          <p:cNvSpPr/>
          <p:nvPr/>
        </p:nvSpPr>
        <p:spPr>
          <a:xfrm>
            <a:off x="6629400" y="1119124"/>
            <a:ext cx="2333625" cy="2105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7CA4C73-BC07-4476-B8EA-991CECED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886200"/>
            <a:ext cx="3334215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0B2101F-4343-44A3-8B55-BBC77157361A}"/>
              </a:ext>
            </a:extLst>
          </p:cNvPr>
          <p:cNvSpPr txBox="1"/>
          <p:nvPr/>
        </p:nvSpPr>
        <p:spPr>
          <a:xfrm>
            <a:off x="7369302" y="1613661"/>
            <a:ext cx="1409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y</a:t>
            </a:r>
            <a:r>
              <a:rPr sz="2400" spc="-155" dirty="0">
                <a:latin typeface="Arial"/>
                <a:cs typeface="Arial"/>
              </a:rPr>
              <a:t>a</a:t>
            </a:r>
            <a:r>
              <a:rPr sz="2400" spc="-110" dirty="0">
                <a:latin typeface="Arial"/>
                <a:cs typeface="Arial"/>
              </a:rPr>
              <a:t>klaşı</a:t>
            </a:r>
            <a:r>
              <a:rPr sz="2400" spc="-100" dirty="0">
                <a:latin typeface="Arial"/>
                <a:cs typeface="Arial"/>
              </a:rPr>
              <a:t>r</a:t>
            </a:r>
            <a:r>
              <a:rPr sz="2400" spc="-125" dirty="0">
                <a:latin typeface="Arial"/>
                <a:cs typeface="Arial"/>
              </a:rPr>
              <a:t>k</a:t>
            </a:r>
            <a:r>
              <a:rPr sz="2400" spc="-110" dirty="0">
                <a:latin typeface="Arial"/>
                <a:cs typeface="Arial"/>
              </a:rPr>
              <a:t>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3BDEB98-5536-440B-9333-E0B1F16B4020}"/>
              </a:ext>
            </a:extLst>
          </p:cNvPr>
          <p:cNvSpPr txBox="1"/>
          <p:nvPr/>
        </p:nvSpPr>
        <p:spPr>
          <a:xfrm>
            <a:off x="1034592" y="1979803"/>
            <a:ext cx="73825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"/>
                <a:cs typeface="Arial"/>
              </a:rPr>
              <a:t>ferromanyetik </a:t>
            </a:r>
            <a:r>
              <a:rPr sz="2400" spc="-100" dirty="0">
                <a:latin typeface="Arial"/>
                <a:cs typeface="Arial"/>
              </a:rPr>
              <a:t>malzemenin </a:t>
            </a:r>
            <a:r>
              <a:rPr sz="2400" spc="-270" dirty="0">
                <a:latin typeface="Arial"/>
                <a:cs typeface="Arial"/>
              </a:rPr>
              <a:t>BH </a:t>
            </a:r>
            <a:r>
              <a:rPr sz="2400" spc="-90" dirty="0">
                <a:latin typeface="Arial"/>
                <a:cs typeface="Arial"/>
              </a:rPr>
              <a:t>eğrisi </a:t>
            </a:r>
            <a:r>
              <a:rPr sz="2400" spc="-95" dirty="0">
                <a:latin typeface="Arial"/>
                <a:cs typeface="Arial"/>
              </a:rPr>
              <a:t>d-e </a:t>
            </a:r>
            <a:r>
              <a:rPr sz="2400" spc="-90" dirty="0">
                <a:latin typeface="Arial"/>
                <a:cs typeface="Arial"/>
              </a:rPr>
              <a:t>yönünde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olacaktır.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0D476AD-2782-407A-9560-1F5E48701667}"/>
              </a:ext>
            </a:extLst>
          </p:cNvPr>
          <p:cNvSpPr/>
          <p:nvPr/>
        </p:nvSpPr>
        <p:spPr>
          <a:xfrm>
            <a:off x="1481010" y="2541930"/>
            <a:ext cx="6592824" cy="2520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556678F-2C93-442E-83E4-75DD240EAFF5}"/>
              </a:ext>
            </a:extLst>
          </p:cNvPr>
          <p:cNvSpPr txBox="1"/>
          <p:nvPr/>
        </p:nvSpPr>
        <p:spPr>
          <a:xfrm>
            <a:off x="838200" y="1125734"/>
            <a:ext cx="6316345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1099185" algn="l"/>
                <a:tab pos="3002915" algn="l"/>
                <a:tab pos="4577080" algn="l"/>
                <a:tab pos="5572760" algn="l"/>
              </a:tabLst>
            </a:pPr>
            <a:r>
              <a:rPr sz="2400" spc="-215" dirty="0">
                <a:latin typeface="Arial"/>
                <a:cs typeface="Arial"/>
              </a:rPr>
              <a:t>AA	</a:t>
            </a:r>
            <a:r>
              <a:rPr sz="2400" spc="-140" dirty="0">
                <a:latin typeface="Arial"/>
                <a:cs typeface="Arial"/>
              </a:rPr>
              <a:t>–</a:t>
            </a:r>
            <a:r>
              <a:rPr sz="2400" spc="-165" dirty="0">
                <a:latin typeface="Arial"/>
                <a:cs typeface="Arial"/>
              </a:rPr>
              <a:t>m</a:t>
            </a:r>
            <a:r>
              <a:rPr sz="2400" spc="-120" dirty="0">
                <a:latin typeface="Arial"/>
                <a:cs typeface="Arial"/>
              </a:rPr>
              <a:t>a</a:t>
            </a:r>
            <a:r>
              <a:rPr sz="2400" spc="-190" dirty="0">
                <a:latin typeface="Arial"/>
                <a:cs typeface="Arial"/>
              </a:rPr>
              <a:t>k</a:t>
            </a:r>
            <a:r>
              <a:rPr sz="2400" spc="-204" dirty="0">
                <a:latin typeface="Arial"/>
                <a:cs typeface="Arial"/>
              </a:rPr>
              <a:t>s</a:t>
            </a:r>
            <a:r>
              <a:rPr sz="2400" spc="-60" dirty="0">
                <a:latin typeface="Arial"/>
                <a:cs typeface="Arial"/>
              </a:rPr>
              <a:t>imum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4" dirty="0">
                <a:latin typeface="Arial"/>
                <a:cs typeface="Arial"/>
              </a:rPr>
              <a:t>d</a:t>
            </a:r>
            <a:r>
              <a:rPr sz="2400" spc="-120" dirty="0">
                <a:latin typeface="Arial"/>
                <a:cs typeface="Arial"/>
              </a:rPr>
              <a:t>e</a:t>
            </a:r>
            <a:r>
              <a:rPr sz="2400" spc="-105" dirty="0">
                <a:latin typeface="Arial"/>
                <a:cs typeface="Arial"/>
              </a:rPr>
              <a:t>ğerd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7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0" dirty="0">
                <a:latin typeface="Arial"/>
                <a:cs typeface="Arial"/>
              </a:rPr>
              <a:t>sı</a:t>
            </a:r>
            <a:r>
              <a:rPr sz="2400" spc="-80" dirty="0">
                <a:latin typeface="Arial"/>
                <a:cs typeface="Arial"/>
              </a:rPr>
              <a:t>f</a:t>
            </a:r>
            <a:r>
              <a:rPr sz="2400" spc="-90" dirty="0">
                <a:latin typeface="Arial"/>
                <a:cs typeface="Arial"/>
              </a:rPr>
              <a:t>ıra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doğru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555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D595057-B2E1-48BB-8162-0056399BC974}"/>
              </a:ext>
            </a:extLst>
          </p:cNvPr>
          <p:cNvSpPr txBox="1"/>
          <p:nvPr/>
        </p:nvSpPr>
        <p:spPr>
          <a:xfrm>
            <a:off x="7070597" y="1613661"/>
            <a:ext cx="1708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3885" algn="l"/>
              </a:tabLst>
            </a:pPr>
            <a:r>
              <a:rPr sz="2400" spc="-140" dirty="0">
                <a:latin typeface="Arial"/>
                <a:cs typeface="Arial"/>
              </a:rPr>
              <a:t>e</a:t>
            </a:r>
            <a:r>
              <a:rPr sz="2400" spc="-70" dirty="0">
                <a:latin typeface="Arial"/>
                <a:cs typeface="Arial"/>
              </a:rPr>
              <a:t>-</a:t>
            </a:r>
            <a:r>
              <a:rPr sz="2400" spc="-75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0" dirty="0">
                <a:latin typeface="Arial"/>
                <a:cs typeface="Arial"/>
              </a:rPr>
              <a:t>yönünde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9166A697-EF21-44C9-9562-0AC83BD2F509}"/>
              </a:ext>
            </a:extLst>
          </p:cNvPr>
          <p:cNvSpPr txBox="1"/>
          <p:nvPr/>
        </p:nvSpPr>
        <p:spPr>
          <a:xfrm>
            <a:off x="1034592" y="1979803"/>
            <a:ext cx="774445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Arial"/>
                <a:cs typeface="Arial"/>
              </a:rPr>
              <a:t>değişecektir. </a:t>
            </a:r>
            <a:r>
              <a:rPr sz="2400" spc="-130" dirty="0">
                <a:latin typeface="Arial"/>
                <a:cs typeface="Arial"/>
              </a:rPr>
              <a:t>Bundan </a:t>
            </a:r>
            <a:r>
              <a:rPr sz="2400" spc="-114" dirty="0">
                <a:latin typeface="Arial"/>
                <a:cs typeface="Arial"/>
              </a:rPr>
              <a:t>sonra </a:t>
            </a:r>
            <a:r>
              <a:rPr sz="2400" spc="-270" dirty="0">
                <a:latin typeface="Arial"/>
                <a:cs typeface="Arial"/>
              </a:rPr>
              <a:t>BH </a:t>
            </a:r>
            <a:r>
              <a:rPr sz="2400" spc="-95" dirty="0">
                <a:latin typeface="Arial"/>
                <a:cs typeface="Arial"/>
              </a:rPr>
              <a:t>eğrisi </a:t>
            </a:r>
            <a:r>
              <a:rPr sz="2400" spc="-100" dirty="0">
                <a:latin typeface="Arial"/>
                <a:cs typeface="Arial"/>
              </a:rPr>
              <a:t>b-c-d-e </a:t>
            </a:r>
            <a:r>
              <a:rPr sz="2400" spc="-90" dirty="0">
                <a:latin typeface="Arial"/>
                <a:cs typeface="Arial"/>
              </a:rPr>
              <a:t>yönünde </a:t>
            </a:r>
            <a:r>
              <a:rPr sz="2400" spc="-110" dirty="0">
                <a:latin typeface="Arial"/>
                <a:cs typeface="Arial"/>
              </a:rPr>
              <a:t>değişim  </a:t>
            </a:r>
            <a:r>
              <a:rPr sz="2400" spc="-75" dirty="0">
                <a:latin typeface="Arial"/>
                <a:cs typeface="Arial"/>
              </a:rPr>
              <a:t>gösterecektir. </a:t>
            </a:r>
            <a:r>
              <a:rPr sz="2400" spc="-100" dirty="0">
                <a:latin typeface="Arial"/>
                <a:cs typeface="Arial"/>
              </a:rPr>
              <a:t>b-c-d-e </a:t>
            </a:r>
            <a:r>
              <a:rPr sz="2400" spc="-114" dirty="0">
                <a:latin typeface="Arial"/>
                <a:cs typeface="Arial"/>
              </a:rPr>
              <a:t>kapalı </a:t>
            </a:r>
            <a:r>
              <a:rPr sz="2400" spc="-70" dirty="0">
                <a:latin typeface="Arial"/>
                <a:cs typeface="Arial"/>
              </a:rPr>
              <a:t>çevrimi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histerisiz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çevrimi </a:t>
            </a:r>
            <a:r>
              <a:rPr sz="2400" spc="-90" dirty="0">
                <a:latin typeface="Arial"/>
                <a:cs typeface="Arial"/>
              </a:rPr>
              <a:t>olarak </a:t>
            </a:r>
            <a:r>
              <a:rPr sz="2400" spc="484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adlandırılmaktadır.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2FC88FA3-19F2-4E05-B5DB-DF46E415C77B}"/>
              </a:ext>
            </a:extLst>
          </p:cNvPr>
          <p:cNvSpPr/>
          <p:nvPr/>
        </p:nvSpPr>
        <p:spPr>
          <a:xfrm>
            <a:off x="1610409" y="3211316"/>
            <a:ext cx="6592824" cy="2520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646B9FA5-0F6D-4D7C-8C5B-55D27E3C5A7E}"/>
              </a:ext>
            </a:extLst>
          </p:cNvPr>
          <p:cNvSpPr txBox="1"/>
          <p:nvPr/>
        </p:nvSpPr>
        <p:spPr>
          <a:xfrm>
            <a:off x="685800" y="1125734"/>
            <a:ext cx="6294755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1202690" algn="l"/>
                <a:tab pos="2138680" algn="l"/>
                <a:tab pos="3100070" algn="l"/>
                <a:tab pos="4094479" algn="l"/>
                <a:tab pos="5735955" algn="l"/>
              </a:tabLst>
            </a:pPr>
            <a:r>
              <a:rPr sz="2400" spc="-110" dirty="0">
                <a:latin typeface="Arial"/>
                <a:cs typeface="Arial"/>
              </a:rPr>
              <a:t>AA’ın	</a:t>
            </a:r>
            <a:r>
              <a:rPr sz="2400" spc="-40" dirty="0">
                <a:latin typeface="Arial"/>
                <a:cs typeface="Arial"/>
              </a:rPr>
              <a:t>tekrar	</a:t>
            </a:r>
            <a:r>
              <a:rPr sz="2400" spc="-30" dirty="0">
                <a:latin typeface="Arial"/>
                <a:cs typeface="Arial"/>
              </a:rPr>
              <a:t>pozitif	</a:t>
            </a:r>
            <a:r>
              <a:rPr sz="2400" spc="-125" dirty="0">
                <a:latin typeface="Arial"/>
                <a:cs typeface="Arial"/>
              </a:rPr>
              <a:t>olması	</a:t>
            </a:r>
            <a:r>
              <a:rPr sz="2400" spc="-80" dirty="0">
                <a:latin typeface="Arial"/>
                <a:cs typeface="Arial"/>
              </a:rPr>
              <a:t>durumunda	</a:t>
            </a:r>
            <a:r>
              <a:rPr sz="2400" spc="-75" dirty="0">
                <a:latin typeface="Arial"/>
                <a:cs typeface="Arial"/>
              </a:rPr>
              <a:t>eğri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8569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311396" y="6316979"/>
            <a:ext cx="387096" cy="26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7502" y="6354571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44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1692" y="3223336"/>
            <a:ext cx="4592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926465" algn="l"/>
                <a:tab pos="2627630" algn="l"/>
                <a:tab pos="3812540" algn="l"/>
              </a:tabLst>
            </a:pPr>
            <a:r>
              <a:rPr sz="2400" spc="-185" dirty="0">
                <a:latin typeface="Arial"/>
                <a:cs typeface="Arial"/>
              </a:rPr>
              <a:t>Bu	</a:t>
            </a:r>
            <a:r>
              <a:rPr sz="2400" spc="-100" dirty="0">
                <a:latin typeface="Arial"/>
                <a:cs typeface="Arial"/>
              </a:rPr>
              <a:t>malzemeler	</a:t>
            </a:r>
            <a:r>
              <a:rPr sz="2400" spc="-85" dirty="0">
                <a:latin typeface="Arial"/>
                <a:cs typeface="Arial"/>
              </a:rPr>
              <a:t>domain	</a:t>
            </a:r>
            <a:r>
              <a:rPr sz="2400" spc="-90" dirty="0">
                <a:latin typeface="Arial"/>
                <a:cs typeface="Arial"/>
              </a:rPr>
              <a:t>olarak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3545" y="3223336"/>
            <a:ext cx="31343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2755" algn="l"/>
                <a:tab pos="2395220" algn="l"/>
              </a:tabLst>
            </a:pPr>
            <a:r>
              <a:rPr sz="2400" spc="-85" dirty="0">
                <a:latin typeface="Arial"/>
                <a:cs typeface="Arial"/>
              </a:rPr>
              <a:t>adlandırılan	</a:t>
            </a:r>
            <a:r>
              <a:rPr sz="2400" spc="-120" dirty="0">
                <a:latin typeface="Arial"/>
                <a:cs typeface="Arial"/>
              </a:rPr>
              <a:t>çok	</a:t>
            </a:r>
            <a:r>
              <a:rPr sz="2400" spc="-110" dirty="0">
                <a:latin typeface="Arial"/>
                <a:cs typeface="Arial"/>
              </a:rPr>
              <a:t>küç</a:t>
            </a:r>
            <a:r>
              <a:rPr sz="2400" spc="-135" dirty="0">
                <a:latin typeface="Arial"/>
                <a:cs typeface="Arial"/>
              </a:rPr>
              <a:t>ü</a:t>
            </a:r>
            <a:r>
              <a:rPr sz="2400" spc="-110" dirty="0"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592" y="3589401"/>
            <a:ext cx="76034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Arial"/>
                <a:cs typeface="Arial"/>
              </a:rPr>
              <a:t>bölgelerden </a:t>
            </a:r>
            <a:r>
              <a:rPr sz="2400" spc="-125" dirty="0">
                <a:latin typeface="Arial"/>
                <a:cs typeface="Arial"/>
              </a:rPr>
              <a:t>meydana </a:t>
            </a:r>
            <a:r>
              <a:rPr sz="2400" spc="-55" dirty="0">
                <a:latin typeface="Arial"/>
                <a:cs typeface="Arial"/>
              </a:rPr>
              <a:t>gelir. </a:t>
            </a:r>
            <a:r>
              <a:rPr sz="2400" spc="-114" dirty="0">
                <a:latin typeface="Arial"/>
                <a:cs typeface="Arial"/>
              </a:rPr>
              <a:t>Her </a:t>
            </a:r>
            <a:r>
              <a:rPr sz="2400" spc="-85" dirty="0">
                <a:latin typeface="Arial"/>
                <a:cs typeface="Arial"/>
              </a:rPr>
              <a:t>domain </a:t>
            </a:r>
            <a:r>
              <a:rPr sz="2400" spc="-80" dirty="0">
                <a:latin typeface="Arial"/>
                <a:cs typeface="Arial"/>
              </a:rPr>
              <a:t>içinde </a:t>
            </a:r>
            <a:r>
              <a:rPr sz="2400" spc="-50" dirty="0">
                <a:latin typeface="Arial"/>
                <a:cs typeface="Arial"/>
              </a:rPr>
              <a:t>atomlar 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90" dirty="0">
                <a:latin typeface="Arial"/>
                <a:cs typeface="Arial"/>
              </a:rPr>
              <a:t>alanları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125" dirty="0">
                <a:latin typeface="Arial"/>
                <a:cs typeface="Arial"/>
              </a:rPr>
              <a:t>aynı </a:t>
            </a:r>
            <a:r>
              <a:rPr sz="2400" spc="-95" dirty="0">
                <a:latin typeface="Arial"/>
                <a:cs typeface="Arial"/>
              </a:rPr>
              <a:t>yönde </a:t>
            </a:r>
            <a:r>
              <a:rPr sz="2400" spc="-85" dirty="0">
                <a:latin typeface="Arial"/>
                <a:cs typeface="Arial"/>
              </a:rPr>
              <a:t>sıralanırlar. </a:t>
            </a:r>
            <a:r>
              <a:rPr sz="2400" spc="-135" dirty="0">
                <a:latin typeface="Arial"/>
                <a:cs typeface="Arial"/>
              </a:rPr>
              <a:t>Böylece </a:t>
            </a:r>
            <a:r>
              <a:rPr sz="2400" spc="-65" dirty="0">
                <a:latin typeface="Arial"/>
                <a:cs typeface="Arial"/>
              </a:rPr>
              <a:t>her  </a:t>
            </a:r>
            <a:r>
              <a:rPr sz="2400" spc="-85" dirty="0">
                <a:latin typeface="Arial"/>
                <a:cs typeface="Arial"/>
              </a:rPr>
              <a:t>domain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05" dirty="0">
                <a:latin typeface="Arial"/>
                <a:cs typeface="Arial"/>
              </a:rPr>
              <a:t>mıknatıs </a:t>
            </a:r>
            <a:r>
              <a:rPr sz="2400" spc="-140" dirty="0">
                <a:latin typeface="Arial"/>
                <a:cs typeface="Arial"/>
              </a:rPr>
              <a:t>parçası </a:t>
            </a:r>
            <a:r>
              <a:rPr sz="2400" spc="-90" dirty="0">
                <a:latin typeface="Arial"/>
                <a:cs typeface="Arial"/>
              </a:rPr>
              <a:t>olarak </a:t>
            </a:r>
            <a:r>
              <a:rPr sz="2400" spc="-100" dirty="0">
                <a:latin typeface="Arial"/>
                <a:cs typeface="Arial"/>
              </a:rPr>
              <a:t>görev</a:t>
            </a:r>
            <a:r>
              <a:rPr sz="2400" spc="-38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yapar.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610" y="1221946"/>
            <a:ext cx="7948295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6870" algn="l"/>
                <a:tab pos="357505" algn="l"/>
                <a:tab pos="1626870" algn="l"/>
                <a:tab pos="2844165" algn="l"/>
                <a:tab pos="4386580" algn="l"/>
                <a:tab pos="5588000" algn="l"/>
                <a:tab pos="6165850" algn="l"/>
              </a:tabLst>
            </a:pPr>
            <a:r>
              <a:rPr sz="2400" spc="-85" dirty="0">
                <a:latin typeface="Arial"/>
                <a:cs typeface="Arial"/>
              </a:rPr>
              <a:t>Histe</a:t>
            </a:r>
            <a:r>
              <a:rPr sz="2400" spc="-55" dirty="0">
                <a:latin typeface="Arial"/>
                <a:cs typeface="Arial"/>
              </a:rPr>
              <a:t>r</a:t>
            </a:r>
            <a:r>
              <a:rPr sz="2400" spc="-120" dirty="0">
                <a:latin typeface="Arial"/>
                <a:cs typeface="Arial"/>
              </a:rPr>
              <a:t>isiz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0" dirty="0">
                <a:latin typeface="Arial"/>
                <a:cs typeface="Arial"/>
              </a:rPr>
              <a:t>çe</a:t>
            </a:r>
            <a:r>
              <a:rPr sz="2400" spc="-155" dirty="0">
                <a:latin typeface="Arial"/>
                <a:cs typeface="Arial"/>
              </a:rPr>
              <a:t>v</a:t>
            </a:r>
            <a:r>
              <a:rPr sz="2400" spc="-20" dirty="0">
                <a:latin typeface="Arial"/>
                <a:cs typeface="Arial"/>
              </a:rPr>
              <a:t>rimin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0" dirty="0">
                <a:latin typeface="Arial"/>
                <a:cs typeface="Arial"/>
              </a:rPr>
              <a:t>olu</a:t>
            </a:r>
            <a:r>
              <a:rPr sz="2400" spc="-120" dirty="0">
                <a:latin typeface="Arial"/>
                <a:cs typeface="Arial"/>
              </a:rPr>
              <a:t>ş</a:t>
            </a:r>
            <a:r>
              <a:rPr sz="2400" spc="-85" dirty="0">
                <a:latin typeface="Arial"/>
                <a:cs typeface="Arial"/>
              </a:rPr>
              <a:t>umun</a:t>
            </a:r>
            <a:r>
              <a:rPr sz="2400" spc="-7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5" dirty="0">
                <a:latin typeface="Arial"/>
                <a:cs typeface="Arial"/>
              </a:rPr>
              <a:t>anlam</a:t>
            </a:r>
            <a:r>
              <a:rPr sz="2400" spc="-150" dirty="0">
                <a:latin typeface="Arial"/>
                <a:cs typeface="Arial"/>
              </a:rPr>
              <a:t>ak</a:t>
            </a:r>
            <a:r>
              <a:rPr sz="2400" dirty="0">
                <a:latin typeface="Arial"/>
                <a:cs typeface="Arial"/>
              </a:rPr>
              <a:t>	i</a:t>
            </a:r>
            <a:r>
              <a:rPr sz="2400" spc="-85" dirty="0">
                <a:latin typeface="Arial"/>
                <a:cs typeface="Arial"/>
              </a:rPr>
              <a:t>çin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" dirty="0">
                <a:latin typeface="Arial"/>
                <a:cs typeface="Arial"/>
              </a:rPr>
              <a:t>fe</a:t>
            </a:r>
            <a:r>
              <a:rPr sz="2400" spc="-15" dirty="0">
                <a:latin typeface="Arial"/>
                <a:cs typeface="Arial"/>
              </a:rPr>
              <a:t>r</a:t>
            </a:r>
            <a:r>
              <a:rPr sz="2400" spc="-85" dirty="0">
                <a:latin typeface="Arial"/>
                <a:cs typeface="Arial"/>
              </a:rPr>
              <a:t>roman</a:t>
            </a:r>
            <a:r>
              <a:rPr sz="2400" spc="-7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t</a:t>
            </a:r>
            <a:r>
              <a:rPr sz="2400" spc="-45" dirty="0">
                <a:latin typeface="Arial"/>
                <a:cs typeface="Arial"/>
              </a:rPr>
              <a:t>ik  </a:t>
            </a:r>
            <a:r>
              <a:rPr sz="2400" spc="-125" dirty="0">
                <a:latin typeface="Arial"/>
                <a:cs typeface="Arial"/>
              </a:rPr>
              <a:t>malzeme </a:t>
            </a:r>
            <a:r>
              <a:rPr sz="2400" spc="-135" dirty="0">
                <a:latin typeface="Arial"/>
                <a:cs typeface="Arial"/>
              </a:rPr>
              <a:t>yapısını </a:t>
            </a:r>
            <a:r>
              <a:rPr sz="2400" spc="-95" dirty="0">
                <a:latin typeface="Arial"/>
                <a:cs typeface="Arial"/>
              </a:rPr>
              <a:t>incelemek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gerekir.</a:t>
            </a:r>
            <a:endParaRPr sz="2400" dirty="0">
              <a:latin typeface="Arial"/>
              <a:cs typeface="Arial"/>
            </a:endParaRPr>
          </a:p>
          <a:p>
            <a:pPr marL="356870" marR="762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6870" algn="l"/>
                <a:tab pos="357505" algn="l"/>
                <a:tab pos="2417445" algn="l"/>
                <a:tab pos="4350385" algn="l"/>
                <a:tab pos="5248275" algn="l"/>
                <a:tab pos="6400165" algn="l"/>
                <a:tab pos="7160895" algn="l"/>
              </a:tabLst>
            </a:pPr>
            <a:r>
              <a:rPr sz="2400" spc="-270" dirty="0">
                <a:latin typeface="Arial"/>
                <a:cs typeface="Arial"/>
              </a:rPr>
              <a:t>F</a:t>
            </a:r>
            <a:r>
              <a:rPr sz="2400" spc="-245" dirty="0">
                <a:latin typeface="Arial"/>
                <a:cs typeface="Arial"/>
              </a:rPr>
              <a:t>e</a:t>
            </a:r>
            <a:r>
              <a:rPr sz="2400" spc="-60" dirty="0">
                <a:latin typeface="Arial"/>
                <a:cs typeface="Arial"/>
              </a:rPr>
              <a:t>rroma</a:t>
            </a:r>
            <a:r>
              <a:rPr sz="2400" spc="-70" dirty="0">
                <a:latin typeface="Arial"/>
                <a:cs typeface="Arial"/>
              </a:rPr>
              <a:t>n</a:t>
            </a:r>
            <a:r>
              <a:rPr sz="2400" spc="-45" dirty="0">
                <a:latin typeface="Arial"/>
                <a:cs typeface="Arial"/>
              </a:rPr>
              <a:t>yetik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4" dirty="0">
                <a:latin typeface="Arial"/>
                <a:cs typeface="Arial"/>
              </a:rPr>
              <a:t>malze</a:t>
            </a:r>
            <a:r>
              <a:rPr sz="2400" spc="-190" dirty="0">
                <a:latin typeface="Arial"/>
                <a:cs typeface="Arial"/>
              </a:rPr>
              <a:t>m</a:t>
            </a:r>
            <a:r>
              <a:rPr sz="2400" spc="-80" dirty="0">
                <a:latin typeface="Arial"/>
                <a:cs typeface="Arial"/>
              </a:rPr>
              <a:t>el</a:t>
            </a:r>
            <a:r>
              <a:rPr sz="2400" spc="-105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rin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0" dirty="0">
                <a:latin typeface="Arial"/>
                <a:cs typeface="Arial"/>
              </a:rPr>
              <a:t>at</a:t>
            </a:r>
            <a:r>
              <a:rPr sz="2400" spc="-65" dirty="0">
                <a:latin typeface="Arial"/>
                <a:cs typeface="Arial"/>
              </a:rPr>
              <a:t>o</a:t>
            </a:r>
            <a:r>
              <a:rPr sz="2400" spc="-8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5" dirty="0">
                <a:latin typeface="Arial"/>
                <a:cs typeface="Arial"/>
              </a:rPr>
              <a:t>yapıları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ayn</a:t>
            </a:r>
            <a:r>
              <a:rPr sz="2400" spc="-120" dirty="0">
                <a:latin typeface="Arial"/>
                <a:cs typeface="Arial"/>
              </a:rPr>
              <a:t>ı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yönde 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25" dirty="0">
                <a:latin typeface="Arial"/>
                <a:cs typeface="Arial"/>
              </a:rPr>
              <a:t>alana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meyillidir.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CEB8766-096F-4598-BB33-38DA786AF13E}"/>
              </a:ext>
            </a:extLst>
          </p:cNvPr>
          <p:cNvSpPr/>
          <p:nvPr/>
        </p:nvSpPr>
        <p:spPr>
          <a:xfrm>
            <a:off x="1219200" y="2667000"/>
            <a:ext cx="7000875" cy="321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68669B2-F07B-451E-9F2D-2D88E65AF811}"/>
              </a:ext>
            </a:extLst>
          </p:cNvPr>
          <p:cNvSpPr txBox="1"/>
          <p:nvPr/>
        </p:nvSpPr>
        <p:spPr>
          <a:xfrm>
            <a:off x="657987" y="447612"/>
            <a:ext cx="7947659" cy="1987082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b="1" spc="-135" dirty="0" err="1">
                <a:solidFill>
                  <a:srgbClr val="FF0000"/>
                </a:solidFill>
                <a:latin typeface="Arial"/>
                <a:cs typeface="Arial"/>
              </a:rPr>
              <a:t>Mıknatıslanma</a:t>
            </a:r>
            <a:r>
              <a:rPr sz="2400" b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Özelliği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marR="5080" indent="-342900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55" dirty="0">
                <a:latin typeface="Arial"/>
                <a:cs typeface="Arial"/>
              </a:rPr>
              <a:t>demir </a:t>
            </a:r>
            <a:r>
              <a:rPr sz="2400" spc="-100" dirty="0">
                <a:latin typeface="Arial"/>
                <a:cs typeface="Arial"/>
              </a:rPr>
              <a:t>malzemenin </a:t>
            </a:r>
            <a:r>
              <a:rPr sz="2400" spc="-95" dirty="0">
                <a:latin typeface="Arial"/>
                <a:cs typeface="Arial"/>
              </a:rPr>
              <a:t>mıknatıslık </a:t>
            </a:r>
            <a:r>
              <a:rPr sz="2400" spc="-80" dirty="0">
                <a:latin typeface="Arial"/>
                <a:cs typeface="Arial"/>
              </a:rPr>
              <a:t>özelliği </a:t>
            </a:r>
            <a:r>
              <a:rPr sz="2400" spc="-95" dirty="0">
                <a:latin typeface="Arial"/>
                <a:cs typeface="Arial"/>
              </a:rPr>
              <a:t>göstermemesinin  </a:t>
            </a:r>
            <a:r>
              <a:rPr sz="2400" spc="-85" dirty="0">
                <a:latin typeface="Arial"/>
                <a:cs typeface="Arial"/>
              </a:rPr>
              <a:t>nedeni </a:t>
            </a:r>
            <a:r>
              <a:rPr sz="2400" spc="-125" dirty="0">
                <a:latin typeface="Arial"/>
                <a:cs typeface="Arial"/>
              </a:rPr>
              <a:t>başlangıçta </a:t>
            </a:r>
            <a:r>
              <a:rPr sz="2400" spc="-60" dirty="0">
                <a:latin typeface="Arial"/>
                <a:cs typeface="Arial"/>
              </a:rPr>
              <a:t>atomların </a:t>
            </a:r>
            <a:r>
              <a:rPr sz="2400" spc="-114" dirty="0">
                <a:latin typeface="Arial"/>
                <a:cs typeface="Arial"/>
              </a:rPr>
              <a:t>gelişigüzel </a:t>
            </a:r>
            <a:r>
              <a:rPr sz="2400" spc="-135" dirty="0">
                <a:latin typeface="Arial"/>
                <a:cs typeface="Arial"/>
              </a:rPr>
              <a:t>dağılmış </a:t>
            </a:r>
            <a:r>
              <a:rPr sz="2400" spc="-95" dirty="0">
                <a:latin typeface="Arial"/>
                <a:cs typeface="Arial"/>
              </a:rPr>
              <a:t>olmasıdır. 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80" dirty="0">
                <a:latin typeface="Arial"/>
                <a:cs typeface="Arial"/>
              </a:rPr>
              <a:t>durumda </a:t>
            </a:r>
            <a:r>
              <a:rPr sz="2400" spc="-45" dirty="0">
                <a:latin typeface="Arial"/>
                <a:cs typeface="Arial"/>
              </a:rPr>
              <a:t>toplam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90" dirty="0">
                <a:latin typeface="Arial"/>
                <a:cs typeface="Arial"/>
              </a:rPr>
              <a:t>değeri </a:t>
            </a:r>
            <a:r>
              <a:rPr sz="2400" spc="-85" dirty="0">
                <a:latin typeface="Arial"/>
                <a:cs typeface="Arial"/>
              </a:rPr>
              <a:t>sıfır</a:t>
            </a:r>
            <a:r>
              <a:rPr sz="2400" spc="-26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olmaktadır.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057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CE534C1D-C074-45A7-8610-AC84177FBCF6}"/>
              </a:ext>
            </a:extLst>
          </p:cNvPr>
          <p:cNvSpPr/>
          <p:nvPr/>
        </p:nvSpPr>
        <p:spPr>
          <a:xfrm>
            <a:off x="1295400" y="2657178"/>
            <a:ext cx="7000875" cy="321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0BEEAC0-045B-4142-A9E1-B6B37B0F9833}"/>
              </a:ext>
            </a:extLst>
          </p:cNvPr>
          <p:cNvSpPr txBox="1"/>
          <p:nvPr/>
        </p:nvSpPr>
        <p:spPr>
          <a:xfrm>
            <a:off x="724978" y="670096"/>
            <a:ext cx="7947025" cy="1987082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marR="5080" indent="-342900" algn="just">
              <a:lnSpc>
                <a:spcPct val="100000"/>
              </a:lnSpc>
              <a:buChar char="•"/>
              <a:tabLst>
                <a:tab pos="357505" algn="l"/>
              </a:tabLst>
            </a:pPr>
            <a:r>
              <a:rPr sz="2400" spc="-90" dirty="0">
                <a:latin typeface="Arial"/>
                <a:cs typeface="Arial"/>
              </a:rPr>
              <a:t>Demir </a:t>
            </a:r>
            <a:r>
              <a:rPr sz="2400" spc="-125" dirty="0">
                <a:latin typeface="Arial"/>
                <a:cs typeface="Arial"/>
              </a:rPr>
              <a:t>malzeme </a:t>
            </a:r>
            <a:r>
              <a:rPr sz="2400" spc="-70" dirty="0">
                <a:latin typeface="Arial"/>
                <a:cs typeface="Arial"/>
              </a:rPr>
              <a:t>harici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5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75" dirty="0">
                <a:latin typeface="Arial"/>
                <a:cs typeface="Arial"/>
              </a:rPr>
              <a:t>etkisinde </a:t>
            </a:r>
            <a:r>
              <a:rPr sz="2400" spc="-114" dirty="0">
                <a:latin typeface="Arial"/>
                <a:cs typeface="Arial"/>
              </a:rPr>
              <a:t>kaldığında  </a:t>
            </a:r>
            <a:r>
              <a:rPr sz="2400" spc="-75" dirty="0">
                <a:latin typeface="Arial"/>
                <a:cs typeface="Arial"/>
              </a:rPr>
              <a:t>domainlerdeki </a:t>
            </a:r>
            <a:r>
              <a:rPr sz="2400" spc="-55" dirty="0">
                <a:latin typeface="Arial"/>
                <a:cs typeface="Arial"/>
              </a:rPr>
              <a:t>atomlar </a:t>
            </a:r>
            <a:r>
              <a:rPr sz="2400" spc="-70" dirty="0">
                <a:latin typeface="Arial"/>
                <a:cs typeface="Arial"/>
              </a:rPr>
              <a:t>harici manyetik </a:t>
            </a:r>
            <a:r>
              <a:rPr sz="2400" spc="-110" dirty="0">
                <a:latin typeface="Arial"/>
                <a:cs typeface="Arial"/>
              </a:rPr>
              <a:t>alanı destekleyecek  </a:t>
            </a:r>
            <a:r>
              <a:rPr sz="2400" spc="-95" dirty="0">
                <a:latin typeface="Arial"/>
                <a:cs typeface="Arial"/>
              </a:rPr>
              <a:t>yönde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45" dirty="0">
                <a:latin typeface="Arial"/>
                <a:cs typeface="Arial"/>
              </a:rPr>
              <a:t>oluştururlar. </a:t>
            </a:r>
            <a:r>
              <a:rPr sz="2400" spc="-95" dirty="0">
                <a:latin typeface="Arial"/>
                <a:cs typeface="Arial"/>
              </a:rPr>
              <a:t>Harici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05" dirty="0">
                <a:latin typeface="Arial"/>
                <a:cs typeface="Arial"/>
              </a:rPr>
              <a:t>alanın </a:t>
            </a:r>
            <a:r>
              <a:rPr sz="2400" spc="-90" dirty="0">
                <a:latin typeface="Arial"/>
                <a:cs typeface="Arial"/>
              </a:rPr>
              <a:t>değeri  </a:t>
            </a:r>
            <a:r>
              <a:rPr sz="2400" spc="-65" dirty="0">
                <a:latin typeface="Arial"/>
                <a:cs typeface="Arial"/>
              </a:rPr>
              <a:t>artırılırsa, </a:t>
            </a:r>
            <a:r>
              <a:rPr sz="2400" spc="-40" dirty="0">
                <a:latin typeface="Arial"/>
                <a:cs typeface="Arial"/>
              </a:rPr>
              <a:t>bütün </a:t>
            </a:r>
            <a:r>
              <a:rPr sz="2400" spc="-70" dirty="0">
                <a:latin typeface="Arial"/>
                <a:cs typeface="Arial"/>
              </a:rPr>
              <a:t>domainler </a:t>
            </a:r>
            <a:r>
              <a:rPr sz="2400" spc="-125" dirty="0">
                <a:latin typeface="Arial"/>
                <a:cs typeface="Arial"/>
              </a:rPr>
              <a:t>aynı </a:t>
            </a:r>
            <a:r>
              <a:rPr sz="2400" spc="-85" dirty="0">
                <a:latin typeface="Arial"/>
                <a:cs typeface="Arial"/>
              </a:rPr>
              <a:t>yönü</a:t>
            </a:r>
            <a:r>
              <a:rPr sz="2400" spc="-36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gösterirler.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4841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79476350-AE28-497E-8EB3-BA6FD43758B4}"/>
              </a:ext>
            </a:extLst>
          </p:cNvPr>
          <p:cNvSpPr/>
          <p:nvPr/>
        </p:nvSpPr>
        <p:spPr>
          <a:xfrm>
            <a:off x="1219200" y="2667000"/>
            <a:ext cx="7000875" cy="321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264456F5-273A-4599-98D5-0CE96E4880C1}"/>
              </a:ext>
            </a:extLst>
          </p:cNvPr>
          <p:cNvSpPr txBox="1"/>
          <p:nvPr/>
        </p:nvSpPr>
        <p:spPr>
          <a:xfrm>
            <a:off x="7932293" y="1065910"/>
            <a:ext cx="636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yöne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04B1F8E-1CA5-487F-B5AC-A4026A0F0A21}"/>
              </a:ext>
            </a:extLst>
          </p:cNvPr>
          <p:cNvSpPr txBox="1"/>
          <p:nvPr/>
        </p:nvSpPr>
        <p:spPr>
          <a:xfrm>
            <a:off x="967917" y="1432052"/>
            <a:ext cx="3176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3585" algn="l"/>
              </a:tabLst>
            </a:pPr>
            <a:r>
              <a:rPr sz="2400" spc="-70" dirty="0">
                <a:latin typeface="Arial"/>
                <a:cs typeface="Arial"/>
              </a:rPr>
              <a:t>döndüklerinde	</a:t>
            </a:r>
            <a:r>
              <a:rPr sz="2400" spc="-75" dirty="0">
                <a:latin typeface="Arial"/>
                <a:cs typeface="Arial"/>
              </a:rPr>
              <a:t>manyetik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156738A-8550-4BFB-9A89-B4BA3E3D6F3E}"/>
              </a:ext>
            </a:extLst>
          </p:cNvPr>
          <p:cNvSpPr txBox="1"/>
          <p:nvPr/>
        </p:nvSpPr>
        <p:spPr>
          <a:xfrm>
            <a:off x="7433691" y="1432052"/>
            <a:ext cx="1136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Arial"/>
                <a:cs typeface="Arial"/>
              </a:rPr>
              <a:t>artırılırsa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9AF90BB0-2B85-4EEA-912A-AE25A8D28910}"/>
              </a:ext>
            </a:extLst>
          </p:cNvPr>
          <p:cNvSpPr txBox="1"/>
          <p:nvPr/>
        </p:nvSpPr>
        <p:spPr>
          <a:xfrm>
            <a:off x="967917" y="1797812"/>
            <a:ext cx="3178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6035" algn="l"/>
                <a:tab pos="1911350" algn="l"/>
              </a:tabLst>
            </a:pPr>
            <a:r>
              <a:rPr sz="2400" spc="-65" dirty="0">
                <a:latin typeface="Arial"/>
                <a:cs typeface="Arial"/>
              </a:rPr>
              <a:t>artırılsın	</a:t>
            </a:r>
            <a:r>
              <a:rPr sz="2400" spc="-145" dirty="0">
                <a:latin typeface="Arial"/>
                <a:cs typeface="Arial"/>
              </a:rPr>
              <a:t>akı	</a:t>
            </a:r>
            <a:r>
              <a:rPr sz="2400" spc="-95" dirty="0">
                <a:latin typeface="Arial"/>
                <a:cs typeface="Arial"/>
              </a:rPr>
              <a:t>değerinde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AB2219F9-8730-48BD-902A-3A45B54395E0}"/>
              </a:ext>
            </a:extLst>
          </p:cNvPr>
          <p:cNvSpPr txBox="1"/>
          <p:nvPr/>
        </p:nvSpPr>
        <p:spPr>
          <a:xfrm>
            <a:off x="4309109" y="1432052"/>
            <a:ext cx="2959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  <a:tabLst>
                <a:tab pos="687705" algn="l"/>
                <a:tab pos="723900" algn="l"/>
                <a:tab pos="1748789" algn="l"/>
                <a:tab pos="2249805" algn="l"/>
              </a:tabLst>
            </a:pPr>
            <a:r>
              <a:rPr sz="2400" spc="-110" dirty="0">
                <a:latin typeface="Arial"/>
                <a:cs typeface="Arial"/>
              </a:rPr>
              <a:t>alan		</a:t>
            </a:r>
            <a:r>
              <a:rPr sz="2400" spc="-65" dirty="0">
                <a:latin typeface="Arial"/>
                <a:cs typeface="Arial"/>
              </a:rPr>
              <a:t>şiddet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4" dirty="0">
                <a:latin typeface="Arial"/>
                <a:cs typeface="Arial"/>
              </a:rPr>
              <a:t>n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ka</a:t>
            </a:r>
            <a:r>
              <a:rPr sz="2400" spc="-140" dirty="0">
                <a:latin typeface="Arial"/>
                <a:cs typeface="Arial"/>
              </a:rPr>
              <a:t>d</a:t>
            </a:r>
            <a:r>
              <a:rPr sz="2400" spc="-60" dirty="0">
                <a:latin typeface="Arial"/>
                <a:cs typeface="Arial"/>
              </a:rPr>
              <a:t>ar  </a:t>
            </a:r>
            <a:r>
              <a:rPr sz="2400" spc="-10" dirty="0">
                <a:latin typeface="Arial"/>
                <a:cs typeface="Arial"/>
              </a:rPr>
              <a:t>bir	</a:t>
            </a:r>
            <a:r>
              <a:rPr sz="2400" spc="-135" dirty="0">
                <a:latin typeface="Arial"/>
                <a:cs typeface="Arial"/>
              </a:rPr>
              <a:t>değişme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6B5A7ADA-0EA9-4A21-83AF-21B9B402CD67}"/>
              </a:ext>
            </a:extLst>
          </p:cNvPr>
          <p:cNvSpPr txBox="1"/>
          <p:nvPr/>
        </p:nvSpPr>
        <p:spPr>
          <a:xfrm>
            <a:off x="6287642" y="1797812"/>
            <a:ext cx="2283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3735" algn="l"/>
              </a:tabLst>
            </a:pPr>
            <a:r>
              <a:rPr sz="2400" spc="-40" dirty="0">
                <a:latin typeface="Arial"/>
                <a:cs typeface="Arial"/>
              </a:rPr>
              <a:t>ol</a:t>
            </a:r>
            <a:r>
              <a:rPr sz="2400" spc="-90" dirty="0">
                <a:latin typeface="Arial"/>
                <a:cs typeface="Arial"/>
              </a:rPr>
              <a:t>m</a:t>
            </a:r>
            <a:r>
              <a:rPr sz="2400" spc="-160" dirty="0">
                <a:latin typeface="Arial"/>
                <a:cs typeface="Arial"/>
              </a:rPr>
              <a:t>ay</a:t>
            </a:r>
            <a:r>
              <a:rPr sz="2400" spc="-165" dirty="0">
                <a:latin typeface="Arial"/>
                <a:cs typeface="Arial"/>
              </a:rPr>
              <a:t>a</a:t>
            </a:r>
            <a:r>
              <a:rPr sz="2400" spc="-200" dirty="0">
                <a:latin typeface="Arial"/>
                <a:cs typeface="Arial"/>
              </a:rPr>
              <a:t>c</a:t>
            </a:r>
            <a:r>
              <a:rPr sz="2400" spc="-80" dirty="0">
                <a:latin typeface="Arial"/>
                <a:cs typeface="Arial"/>
              </a:rPr>
              <a:t>akt</a:t>
            </a:r>
            <a:r>
              <a:rPr sz="2400" spc="-60" dirty="0">
                <a:latin typeface="Arial"/>
                <a:cs typeface="Arial"/>
              </a:rPr>
              <a:t>ı</a:t>
            </a:r>
            <a:r>
              <a:rPr sz="2400" spc="45" dirty="0">
                <a:latin typeface="Arial"/>
                <a:cs typeface="Arial"/>
              </a:rPr>
              <a:t>r</a:t>
            </a:r>
            <a:r>
              <a:rPr sz="2400" spc="-6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85" dirty="0">
                <a:latin typeface="Arial"/>
                <a:cs typeface="Arial"/>
              </a:rPr>
              <a:t>Bu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8A8F7EEA-68AF-41EC-8A97-8B97C3941227}"/>
              </a:ext>
            </a:extLst>
          </p:cNvPr>
          <p:cNvSpPr txBox="1"/>
          <p:nvPr/>
        </p:nvSpPr>
        <p:spPr>
          <a:xfrm>
            <a:off x="967917" y="2163571"/>
            <a:ext cx="33356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0" dirty="0">
                <a:latin typeface="Arial"/>
                <a:cs typeface="Arial"/>
              </a:rPr>
              <a:t>durumda </a:t>
            </a:r>
            <a:r>
              <a:rPr sz="2400" spc="-105" dirty="0">
                <a:latin typeface="Arial"/>
                <a:cs typeface="Arial"/>
              </a:rPr>
              <a:t>nüve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doymuştur.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CBB04397-EAD2-4A41-9E4E-815DD333D1A0}"/>
              </a:ext>
            </a:extLst>
          </p:cNvPr>
          <p:cNvSpPr txBox="1"/>
          <p:nvPr/>
        </p:nvSpPr>
        <p:spPr>
          <a:xfrm>
            <a:off x="576439" y="585502"/>
            <a:ext cx="7135495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2080895" algn="l"/>
                <a:tab pos="3228340" algn="l"/>
                <a:tab pos="4577080" algn="l"/>
                <a:tab pos="5367020" algn="l"/>
              </a:tabLst>
            </a:pPr>
            <a:r>
              <a:rPr sz="2400" spc="-80" dirty="0">
                <a:latin typeface="Arial"/>
                <a:cs typeface="Arial"/>
              </a:rPr>
              <a:t>Domainleri</a:t>
            </a:r>
            <a:r>
              <a:rPr sz="2400" spc="-85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0" dirty="0">
                <a:latin typeface="Arial"/>
                <a:cs typeface="Arial"/>
              </a:rPr>
              <a:t>tamamı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5" dirty="0">
                <a:latin typeface="Arial"/>
                <a:cs typeface="Arial"/>
              </a:rPr>
              <a:t>man</a:t>
            </a: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et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1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0" dirty="0">
                <a:latin typeface="Arial"/>
                <a:cs typeface="Arial"/>
              </a:rPr>
              <a:t>a</a:t>
            </a:r>
            <a:r>
              <a:rPr sz="2400" spc="-90" dirty="0">
                <a:latin typeface="Arial"/>
                <a:cs typeface="Arial"/>
              </a:rPr>
              <a:t>lanı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00" dirty="0">
                <a:latin typeface="Arial"/>
                <a:cs typeface="Arial"/>
              </a:rPr>
              <a:t>dest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k</a:t>
            </a:r>
            <a:r>
              <a:rPr sz="2400" spc="-45" dirty="0">
                <a:latin typeface="Arial"/>
                <a:cs typeface="Arial"/>
              </a:rPr>
              <a:t>l</a:t>
            </a:r>
            <a:r>
              <a:rPr sz="2400" spc="-135" dirty="0">
                <a:latin typeface="Arial"/>
                <a:cs typeface="Arial"/>
              </a:rPr>
              <a:t>e</a:t>
            </a:r>
            <a:r>
              <a:rPr sz="2400" spc="-120" dirty="0">
                <a:latin typeface="Arial"/>
                <a:cs typeface="Arial"/>
              </a:rPr>
              <a:t>y</a:t>
            </a:r>
            <a:r>
              <a:rPr sz="2400" spc="-175" dirty="0">
                <a:latin typeface="Arial"/>
                <a:cs typeface="Arial"/>
              </a:rPr>
              <a:t>e</a:t>
            </a:r>
            <a:r>
              <a:rPr sz="2400" spc="-150" dirty="0">
                <a:latin typeface="Arial"/>
                <a:cs typeface="Arial"/>
              </a:rPr>
              <a:t>c</a:t>
            </a:r>
            <a:r>
              <a:rPr sz="2400" spc="-125" dirty="0">
                <a:latin typeface="Arial"/>
                <a:cs typeface="Arial"/>
              </a:rPr>
              <a:t>ek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1797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90B2C5A6-974E-424C-BCC2-04F0A60F4856}"/>
              </a:ext>
            </a:extLst>
          </p:cNvPr>
          <p:cNvGrpSpPr/>
          <p:nvPr/>
        </p:nvGrpSpPr>
        <p:grpSpPr>
          <a:xfrm>
            <a:off x="1058227" y="2743200"/>
            <a:ext cx="7027545" cy="3237230"/>
            <a:chOff x="1056132" y="3506722"/>
            <a:chExt cx="7027545" cy="323723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598A6FC8-5A8E-47E1-BEBC-2DF06B8EB4B6}"/>
                </a:ext>
              </a:extLst>
            </p:cNvPr>
            <p:cNvSpPr/>
            <p:nvPr/>
          </p:nvSpPr>
          <p:spPr>
            <a:xfrm>
              <a:off x="4311396" y="6316980"/>
              <a:ext cx="387096" cy="2636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0504C280-C17C-4124-AD71-5B32A9931634}"/>
                </a:ext>
              </a:extLst>
            </p:cNvPr>
            <p:cNvSpPr/>
            <p:nvPr/>
          </p:nvSpPr>
          <p:spPr>
            <a:xfrm>
              <a:off x="1056132" y="3506722"/>
              <a:ext cx="7027164" cy="3236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9DA94EB9-9F91-4DF4-AD7F-DD17013115E2}"/>
              </a:ext>
            </a:extLst>
          </p:cNvPr>
          <p:cNvSpPr txBox="1"/>
          <p:nvPr/>
        </p:nvSpPr>
        <p:spPr>
          <a:xfrm>
            <a:off x="8092502" y="850139"/>
            <a:ext cx="548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alan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4AEFE9A2-5E7E-4912-9603-176051622BAA}"/>
              </a:ext>
            </a:extLst>
          </p:cNvPr>
          <p:cNvSpPr txBox="1"/>
          <p:nvPr/>
        </p:nvSpPr>
        <p:spPr>
          <a:xfrm>
            <a:off x="1036687" y="1216281"/>
            <a:ext cx="76047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kaldırıldığında </a:t>
            </a:r>
            <a:r>
              <a:rPr sz="2400" spc="-70" dirty="0">
                <a:latin typeface="Arial"/>
                <a:cs typeface="Arial"/>
              </a:rPr>
              <a:t>domainler </a:t>
            </a:r>
            <a:r>
              <a:rPr sz="2400" spc="-90" dirty="0">
                <a:latin typeface="Arial"/>
                <a:cs typeface="Arial"/>
              </a:rPr>
              <a:t>tamamen</a:t>
            </a:r>
            <a:r>
              <a:rPr sz="2400" spc="484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başlangıç </a:t>
            </a:r>
            <a:r>
              <a:rPr sz="2400" spc="-95" dirty="0">
                <a:latin typeface="Arial"/>
                <a:cs typeface="Arial"/>
              </a:rPr>
              <a:t>konumuna  </a:t>
            </a:r>
            <a:r>
              <a:rPr sz="2400" spc="-90" dirty="0">
                <a:latin typeface="Arial"/>
                <a:cs typeface="Arial"/>
              </a:rPr>
              <a:t>dönemezler. </a:t>
            </a: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65" dirty="0">
                <a:latin typeface="Arial"/>
                <a:cs typeface="Arial"/>
              </a:rPr>
              <a:t>bölümü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 </a:t>
            </a:r>
            <a:r>
              <a:rPr sz="2400" spc="-75" dirty="0">
                <a:latin typeface="Arial"/>
                <a:cs typeface="Arial"/>
              </a:rPr>
              <a:t>etkisinde </a:t>
            </a:r>
            <a:r>
              <a:rPr sz="2400" spc="-114" dirty="0">
                <a:latin typeface="Arial"/>
                <a:cs typeface="Arial"/>
              </a:rPr>
              <a:t>kaldığı  </a:t>
            </a:r>
            <a:r>
              <a:rPr sz="2400" spc="-80" dirty="0">
                <a:latin typeface="Arial"/>
                <a:cs typeface="Arial"/>
              </a:rPr>
              <a:t>konumunu </a:t>
            </a:r>
            <a:r>
              <a:rPr sz="2400" spc="-125" dirty="0">
                <a:latin typeface="Arial"/>
                <a:cs typeface="Arial"/>
              </a:rPr>
              <a:t>devam </a:t>
            </a:r>
            <a:r>
              <a:rPr sz="2400" spc="20" dirty="0">
                <a:latin typeface="Arial"/>
                <a:cs typeface="Arial"/>
              </a:rPr>
              <a:t>ettirir. </a:t>
            </a: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135" dirty="0">
                <a:latin typeface="Arial"/>
                <a:cs typeface="Arial"/>
              </a:rPr>
              <a:t>da </a:t>
            </a:r>
            <a:r>
              <a:rPr sz="2400" spc="-110" dirty="0">
                <a:latin typeface="Arial"/>
                <a:cs typeface="Arial"/>
              </a:rPr>
              <a:t>nüvede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artık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mıknatısıyeti  </a:t>
            </a:r>
            <a:r>
              <a:rPr sz="2400" spc="-45" dirty="0">
                <a:latin typeface="Arial"/>
                <a:cs typeface="Arial"/>
              </a:rPr>
              <a:t>oluşturur.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01F0C11F-A73D-4F92-95ED-BAB44F179081}"/>
              </a:ext>
            </a:extLst>
          </p:cNvPr>
          <p:cNvSpPr txBox="1"/>
          <p:nvPr/>
        </p:nvSpPr>
        <p:spPr>
          <a:xfrm>
            <a:off x="687895" y="360641"/>
            <a:ext cx="7016115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1525905" algn="l"/>
                <a:tab pos="3063875" algn="l"/>
                <a:tab pos="4761865" algn="l"/>
                <a:tab pos="5853430" algn="l"/>
              </a:tabLst>
            </a:pPr>
            <a:r>
              <a:rPr sz="2400" spc="-90" dirty="0">
                <a:latin typeface="Arial"/>
                <a:cs typeface="Arial"/>
              </a:rPr>
              <a:t>Demir	</a:t>
            </a:r>
            <a:r>
              <a:rPr sz="2400" spc="-125" dirty="0">
                <a:latin typeface="Arial"/>
                <a:cs typeface="Arial"/>
              </a:rPr>
              <a:t>malzeme	</a:t>
            </a:r>
            <a:r>
              <a:rPr sz="2400" spc="-85" dirty="0">
                <a:latin typeface="Arial"/>
                <a:cs typeface="Arial"/>
              </a:rPr>
              <a:t>üzerindeki	</a:t>
            </a:r>
            <a:r>
              <a:rPr sz="2400" spc="-65" dirty="0">
                <a:latin typeface="Arial"/>
                <a:cs typeface="Arial"/>
              </a:rPr>
              <a:t>harici	</a:t>
            </a:r>
            <a:r>
              <a:rPr sz="2400" spc="-75" dirty="0">
                <a:latin typeface="Arial"/>
                <a:cs typeface="Arial"/>
              </a:rPr>
              <a:t>manyetik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819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94A0391B-172F-42BD-8A0F-E0952682C847}"/>
              </a:ext>
            </a:extLst>
          </p:cNvPr>
          <p:cNvSpPr/>
          <p:nvPr/>
        </p:nvSpPr>
        <p:spPr>
          <a:xfrm>
            <a:off x="1295400" y="2438400"/>
            <a:ext cx="7027164" cy="3241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B44980-FE5E-4EEA-9F64-575C9A0F5033}"/>
              </a:ext>
            </a:extLst>
          </p:cNvPr>
          <p:cNvSpPr txBox="1"/>
          <p:nvPr/>
        </p:nvSpPr>
        <p:spPr>
          <a:xfrm>
            <a:off x="7135827" y="1193171"/>
            <a:ext cx="576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latin typeface="Arial"/>
                <a:cs typeface="Arial"/>
              </a:rPr>
              <a:t>Eğ</a:t>
            </a:r>
            <a:r>
              <a:rPr sz="2400" spc="-245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B2A95C16-8FFF-4B17-93B9-5935BF7E524A}"/>
              </a:ext>
            </a:extLst>
          </p:cNvPr>
          <p:cNvSpPr txBox="1"/>
          <p:nvPr/>
        </p:nvSpPr>
        <p:spPr>
          <a:xfrm>
            <a:off x="7905700" y="1193171"/>
            <a:ext cx="706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Arial"/>
                <a:cs typeface="Arial"/>
              </a:rPr>
              <a:t>harici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A3755CFC-61A0-4989-BF1B-F6C40DECB9E6}"/>
              </a:ext>
            </a:extLst>
          </p:cNvPr>
          <p:cNvSpPr txBox="1"/>
          <p:nvPr/>
        </p:nvSpPr>
        <p:spPr>
          <a:xfrm>
            <a:off x="1008381" y="1559313"/>
            <a:ext cx="76015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05890" algn="l"/>
                <a:tab pos="2399030" algn="l"/>
                <a:tab pos="3260725" algn="l"/>
                <a:tab pos="4671695" algn="l"/>
                <a:tab pos="6412865" algn="l"/>
                <a:tab pos="7273925" algn="l"/>
              </a:tabLst>
            </a:pPr>
            <a:r>
              <a:rPr sz="2400" spc="-125" dirty="0">
                <a:latin typeface="Arial"/>
                <a:cs typeface="Arial"/>
              </a:rPr>
              <a:t>man</a:t>
            </a:r>
            <a:r>
              <a:rPr sz="2400" spc="-90" dirty="0">
                <a:latin typeface="Arial"/>
                <a:cs typeface="Arial"/>
              </a:rPr>
              <a:t>y</a:t>
            </a:r>
            <a:r>
              <a:rPr sz="2400" spc="5" dirty="0">
                <a:latin typeface="Arial"/>
                <a:cs typeface="Arial"/>
              </a:rPr>
              <a:t>et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spc="-11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00" dirty="0">
                <a:latin typeface="Arial"/>
                <a:cs typeface="Arial"/>
              </a:rPr>
              <a:t>a</a:t>
            </a:r>
            <a:r>
              <a:rPr sz="2400" spc="-90" dirty="0">
                <a:latin typeface="Arial"/>
                <a:cs typeface="Arial"/>
              </a:rPr>
              <a:t>lanın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yönü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20" dirty="0">
                <a:latin typeface="Arial"/>
                <a:cs typeface="Arial"/>
              </a:rPr>
              <a:t>değişirse</a:t>
            </a:r>
            <a:r>
              <a:rPr sz="2400" spc="-7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60" dirty="0">
                <a:latin typeface="Arial"/>
                <a:cs typeface="Arial"/>
              </a:rPr>
              <a:t>domainleri</a:t>
            </a:r>
            <a:r>
              <a:rPr sz="2400" spc="-7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85" dirty="0">
                <a:latin typeface="Arial"/>
                <a:cs typeface="Arial"/>
              </a:rPr>
              <a:t>yönü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75" dirty="0">
                <a:latin typeface="Arial"/>
                <a:cs typeface="Arial"/>
              </a:rPr>
              <a:t>de  </a:t>
            </a:r>
            <a:r>
              <a:rPr sz="2400" spc="-90" dirty="0">
                <a:latin typeface="Arial"/>
                <a:cs typeface="Arial"/>
              </a:rPr>
              <a:t>değişecektir.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EEBA2B9B-BFEF-4C12-A2AD-B5E2B18544D7}"/>
              </a:ext>
            </a:extLst>
          </p:cNvPr>
          <p:cNvSpPr txBox="1"/>
          <p:nvPr/>
        </p:nvSpPr>
        <p:spPr>
          <a:xfrm>
            <a:off x="674488" y="680226"/>
            <a:ext cx="6294755" cy="87908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indent="-343535">
              <a:lnSpc>
                <a:spcPct val="100000"/>
              </a:lnSpc>
              <a:buChar char="•"/>
              <a:tabLst>
                <a:tab pos="356870" algn="l"/>
                <a:tab pos="357505" algn="l"/>
                <a:tab pos="1433195" algn="l"/>
                <a:tab pos="2481580" algn="l"/>
                <a:tab pos="3178175" algn="l"/>
                <a:tab pos="3853179" algn="l"/>
                <a:tab pos="4500880" algn="l"/>
                <a:tab pos="5031740" algn="l"/>
              </a:tabLst>
            </a:pPr>
            <a:r>
              <a:rPr sz="2400" spc="-150" dirty="0">
                <a:latin typeface="Arial"/>
                <a:cs typeface="Arial"/>
              </a:rPr>
              <a:t>Benzer	</a:t>
            </a:r>
            <a:r>
              <a:rPr sz="2400" spc="-60" dirty="0">
                <a:latin typeface="Arial"/>
                <a:cs typeface="Arial"/>
              </a:rPr>
              <a:t>durum	ters	</a:t>
            </a:r>
            <a:r>
              <a:rPr sz="2400" spc="-95" dirty="0">
                <a:latin typeface="Arial"/>
                <a:cs typeface="Arial"/>
              </a:rPr>
              <a:t>yön	</a:t>
            </a:r>
            <a:r>
              <a:rPr sz="2400" spc="-60" dirty="0">
                <a:latin typeface="Arial"/>
                <a:cs typeface="Arial"/>
              </a:rPr>
              <a:t>için	</a:t>
            </a:r>
            <a:r>
              <a:rPr sz="2400" spc="-110" dirty="0">
                <a:latin typeface="Arial"/>
                <a:cs typeface="Arial"/>
              </a:rPr>
              <a:t>de	</a:t>
            </a:r>
            <a:r>
              <a:rPr sz="2400" spc="-65" dirty="0">
                <a:latin typeface="Arial"/>
                <a:cs typeface="Arial"/>
              </a:rPr>
              <a:t>geçerlidir.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178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9EBDD31-377B-427E-AC6D-70302B6D0BEC}"/>
              </a:ext>
            </a:extLst>
          </p:cNvPr>
          <p:cNvSpPr txBox="1"/>
          <p:nvPr/>
        </p:nvSpPr>
        <p:spPr>
          <a:xfrm>
            <a:off x="697674" y="914400"/>
            <a:ext cx="7595870" cy="386451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b="1" spc="-120" dirty="0" err="1">
                <a:solidFill>
                  <a:srgbClr val="FF0000"/>
                </a:solidFill>
                <a:latin typeface="Arial"/>
                <a:cs typeface="Arial"/>
              </a:rPr>
              <a:t>Mıknatısiyetin</a:t>
            </a:r>
            <a:r>
              <a:rPr sz="24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Giderilmesi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 dirty="0">
              <a:latin typeface="Arial"/>
              <a:cs typeface="Arial"/>
            </a:endParaRPr>
          </a:p>
          <a:p>
            <a:pPr marL="356870" marR="5080" indent="-342900">
              <a:lnSpc>
                <a:spcPct val="100000"/>
              </a:lnSpc>
              <a:buChar char="•"/>
              <a:tabLst>
                <a:tab pos="356870" algn="l"/>
                <a:tab pos="357505" algn="l"/>
                <a:tab pos="6253480" algn="l"/>
              </a:tabLst>
            </a:pPr>
            <a:r>
              <a:rPr sz="2400" spc="-270" dirty="0">
                <a:latin typeface="Arial"/>
                <a:cs typeface="Arial"/>
              </a:rPr>
              <a:t>F</a:t>
            </a:r>
            <a:r>
              <a:rPr sz="2400" spc="-245" dirty="0">
                <a:latin typeface="Arial"/>
                <a:cs typeface="Arial"/>
              </a:rPr>
              <a:t>e</a:t>
            </a:r>
            <a:r>
              <a:rPr sz="2400" spc="-65" dirty="0">
                <a:latin typeface="Arial"/>
                <a:cs typeface="Arial"/>
              </a:rPr>
              <a:t>rroman</a:t>
            </a:r>
            <a:r>
              <a:rPr sz="2400" spc="-60" dirty="0">
                <a:latin typeface="Arial"/>
                <a:cs typeface="Arial"/>
              </a:rPr>
              <a:t>y</a:t>
            </a:r>
            <a:r>
              <a:rPr sz="2400" spc="-25" dirty="0">
                <a:latin typeface="Arial"/>
                <a:cs typeface="Arial"/>
              </a:rPr>
              <a:t>etik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malze</a:t>
            </a:r>
            <a:r>
              <a:rPr sz="2400" spc="-90" dirty="0">
                <a:latin typeface="Arial"/>
                <a:cs typeface="Arial"/>
              </a:rPr>
              <a:t>mel</a:t>
            </a:r>
            <a:r>
              <a:rPr sz="2400" spc="-80" dirty="0">
                <a:latin typeface="Arial"/>
                <a:cs typeface="Arial"/>
              </a:rPr>
              <a:t>e</a:t>
            </a:r>
            <a:r>
              <a:rPr sz="2400" spc="35" dirty="0">
                <a:latin typeface="Arial"/>
                <a:cs typeface="Arial"/>
              </a:rPr>
              <a:t>r</a:t>
            </a:r>
            <a:r>
              <a:rPr sz="2400" spc="-150" dirty="0">
                <a:latin typeface="Arial"/>
                <a:cs typeface="Arial"/>
              </a:rPr>
              <a:t> ancak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dı</a:t>
            </a:r>
            <a:r>
              <a:rPr sz="2400" spc="-170" dirty="0">
                <a:latin typeface="Arial"/>
                <a:cs typeface="Arial"/>
              </a:rPr>
              <a:t>ş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etkiler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90" dirty="0">
                <a:latin typeface="Arial"/>
                <a:cs typeface="Arial"/>
              </a:rPr>
              <a:t>mıknatıslık  </a:t>
            </a:r>
            <a:r>
              <a:rPr sz="2400" spc="-55" dirty="0">
                <a:latin typeface="Arial"/>
                <a:cs typeface="Arial"/>
              </a:rPr>
              <a:t>özelliklerini </a:t>
            </a:r>
            <a:r>
              <a:rPr sz="2400" spc="-90" dirty="0">
                <a:latin typeface="Arial"/>
                <a:cs typeface="Arial"/>
              </a:rPr>
              <a:t>tamamen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spc="-80" dirty="0">
                <a:latin typeface="Arial"/>
                <a:cs typeface="Arial"/>
              </a:rPr>
              <a:t>kaybederler.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155" dirty="0">
                <a:latin typeface="Arial"/>
                <a:cs typeface="Arial"/>
              </a:rPr>
              <a:t>dış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etkenler:</a:t>
            </a:r>
            <a:endParaRPr sz="2400" dirty="0">
              <a:latin typeface="Arial"/>
              <a:cs typeface="Arial"/>
            </a:endParaRPr>
          </a:p>
          <a:p>
            <a:pPr marL="1225550" lvl="1" indent="-297815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AutoNum type="arabicPeriod"/>
              <a:tabLst>
                <a:tab pos="1226185" algn="l"/>
              </a:tabLst>
            </a:pPr>
            <a:r>
              <a:rPr sz="2400" spc="-170" dirty="0">
                <a:latin typeface="Arial"/>
                <a:cs typeface="Arial"/>
              </a:rPr>
              <a:t>Ters </a:t>
            </a:r>
            <a:r>
              <a:rPr sz="2400" spc="-100" dirty="0">
                <a:latin typeface="Arial"/>
                <a:cs typeface="Arial"/>
              </a:rPr>
              <a:t>yönde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50" dirty="0">
                <a:latin typeface="Arial"/>
                <a:cs typeface="Arial"/>
              </a:rPr>
              <a:t>manyetomotor </a:t>
            </a:r>
            <a:r>
              <a:rPr sz="2400" spc="-60" dirty="0">
                <a:latin typeface="Arial"/>
                <a:cs typeface="Arial"/>
              </a:rPr>
              <a:t>kuvveti</a:t>
            </a:r>
            <a:r>
              <a:rPr sz="2400" spc="-34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uygulanması</a:t>
            </a:r>
            <a:endParaRPr sz="2400" dirty="0">
              <a:latin typeface="Arial"/>
              <a:cs typeface="Arial"/>
            </a:endParaRPr>
          </a:p>
          <a:p>
            <a:pPr marL="1225550" lvl="1" indent="-297815">
              <a:lnSpc>
                <a:spcPct val="100000"/>
              </a:lnSpc>
              <a:spcBef>
                <a:spcPts val="575"/>
              </a:spcBef>
              <a:buClr>
                <a:srgbClr val="FF0000"/>
              </a:buClr>
              <a:buAutoNum type="arabicPeriod"/>
              <a:tabLst>
                <a:tab pos="1226185" algn="l"/>
              </a:tabLst>
            </a:pPr>
            <a:r>
              <a:rPr sz="2400" spc="-135" dirty="0">
                <a:latin typeface="Arial"/>
                <a:cs typeface="Arial"/>
              </a:rPr>
              <a:t>Büyük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00" dirty="0">
                <a:latin typeface="Arial"/>
                <a:cs typeface="Arial"/>
              </a:rPr>
              <a:t>mekanik </a:t>
            </a:r>
            <a:r>
              <a:rPr sz="2400" spc="-95" dirty="0">
                <a:latin typeface="Arial"/>
                <a:cs typeface="Arial"/>
              </a:rPr>
              <a:t>darbe</a:t>
            </a:r>
            <a:r>
              <a:rPr sz="2400" spc="-32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uygulanması</a:t>
            </a:r>
            <a:endParaRPr sz="2400" dirty="0">
              <a:latin typeface="Arial"/>
              <a:cs typeface="Arial"/>
            </a:endParaRPr>
          </a:p>
          <a:p>
            <a:pPr marL="1225550" lvl="1" indent="-297815">
              <a:lnSpc>
                <a:spcPct val="100000"/>
              </a:lnSpc>
              <a:spcBef>
                <a:spcPts val="580"/>
              </a:spcBef>
              <a:buClr>
                <a:srgbClr val="FF0000"/>
              </a:buClr>
              <a:buAutoNum type="arabicPeriod"/>
              <a:tabLst>
                <a:tab pos="1226185" algn="l"/>
              </a:tabLst>
            </a:pPr>
            <a:r>
              <a:rPr sz="2400" spc="-135" dirty="0">
                <a:latin typeface="Arial"/>
                <a:cs typeface="Arial"/>
              </a:rPr>
              <a:t>Aşırı</a:t>
            </a:r>
            <a:r>
              <a:rPr sz="2400" spc="-140" dirty="0">
                <a:latin typeface="Arial"/>
                <a:cs typeface="Arial"/>
              </a:rPr>
              <a:t> ısınma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5135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200400" y="2971800"/>
            <a:ext cx="3241675" cy="280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4640" y="381000"/>
            <a:ext cx="8674735" cy="2364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95"/>
              </a:spcBef>
            </a:pPr>
            <a:r>
              <a:rPr sz="2200" b="1" spc="-85" dirty="0">
                <a:solidFill>
                  <a:srgbClr val="FF0000"/>
                </a:solidFill>
                <a:latin typeface="Arial"/>
                <a:cs typeface="Arial"/>
              </a:rPr>
              <a:t>1.5 </a:t>
            </a:r>
            <a:r>
              <a:rPr sz="2200" b="1" spc="-165" dirty="0">
                <a:solidFill>
                  <a:srgbClr val="FF0000"/>
                </a:solidFill>
                <a:latin typeface="Arial"/>
                <a:cs typeface="Arial"/>
              </a:rPr>
              <a:t>Zamanla </a:t>
            </a:r>
            <a:r>
              <a:rPr sz="2200" b="1" spc="-185" dirty="0">
                <a:solidFill>
                  <a:srgbClr val="FF0000"/>
                </a:solidFill>
                <a:latin typeface="Arial"/>
                <a:cs typeface="Arial"/>
              </a:rPr>
              <a:t>değişen </a:t>
            </a:r>
            <a:r>
              <a:rPr sz="2200" b="1" spc="-14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200" b="1" spc="-130" dirty="0">
                <a:solidFill>
                  <a:srgbClr val="FF0000"/>
                </a:solidFill>
                <a:latin typeface="Arial"/>
                <a:cs typeface="Arial"/>
              </a:rPr>
              <a:t>alanın </a:t>
            </a:r>
            <a:r>
              <a:rPr sz="2200" b="1" spc="-150" dirty="0">
                <a:solidFill>
                  <a:srgbClr val="FF0000"/>
                </a:solidFill>
                <a:latin typeface="Arial"/>
                <a:cs typeface="Arial"/>
              </a:rPr>
              <a:t>endüklediği </a:t>
            </a:r>
            <a:r>
              <a:rPr sz="2200" b="1" spc="-125" dirty="0">
                <a:solidFill>
                  <a:srgbClr val="FF0000"/>
                </a:solidFill>
                <a:latin typeface="Arial"/>
                <a:cs typeface="Arial"/>
              </a:rPr>
              <a:t>gerilim, </a:t>
            </a:r>
            <a:r>
              <a:rPr sz="2200" b="1" i="1" spc="-145" dirty="0">
                <a:solidFill>
                  <a:srgbClr val="FF0000"/>
                </a:solidFill>
                <a:latin typeface="Arial"/>
                <a:cs typeface="Arial"/>
              </a:rPr>
              <a:t>Faraday</a:t>
            </a:r>
            <a:r>
              <a:rPr sz="2200" b="1" i="1" spc="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i="1" spc="-175" dirty="0">
                <a:solidFill>
                  <a:srgbClr val="FF0000"/>
                </a:solidFill>
                <a:latin typeface="Arial"/>
                <a:cs typeface="Arial"/>
              </a:rPr>
              <a:t>kanunu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"/>
              <a:cs typeface="Arial"/>
            </a:endParaRPr>
          </a:p>
          <a:p>
            <a:pPr marL="355600" marR="262890" indent="-342900" algn="just">
              <a:lnSpc>
                <a:spcPct val="100000"/>
              </a:lnSpc>
              <a:spcBef>
                <a:spcPts val="1725"/>
              </a:spcBef>
              <a:buFont typeface="Arial" panose="020B0604020202020204" pitchFamily="34" charset="0"/>
              <a:buChar char="•"/>
            </a:pPr>
            <a:r>
              <a:rPr sz="2400" spc="-145" dirty="0">
                <a:latin typeface="Arial"/>
                <a:cs typeface="Arial"/>
              </a:rPr>
              <a:t>Faraday, </a:t>
            </a:r>
            <a:r>
              <a:rPr sz="2400" spc="-125" dirty="0">
                <a:latin typeface="Arial"/>
                <a:cs typeface="Arial"/>
              </a:rPr>
              <a:t>değişken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70" dirty="0">
                <a:latin typeface="Arial"/>
                <a:cs typeface="Arial"/>
              </a:rPr>
              <a:t>tarafından </a:t>
            </a:r>
            <a:r>
              <a:rPr sz="2400" spc="-100" dirty="0">
                <a:latin typeface="Arial"/>
                <a:cs typeface="Arial"/>
              </a:rPr>
              <a:t>kesilen </a:t>
            </a:r>
            <a:r>
              <a:rPr sz="2400" spc="-155" dirty="0">
                <a:latin typeface="Arial"/>
                <a:cs typeface="Arial"/>
              </a:rPr>
              <a:t>sargı  </a:t>
            </a:r>
            <a:r>
              <a:rPr sz="2400" spc="-95" dirty="0">
                <a:latin typeface="Arial"/>
                <a:cs typeface="Arial"/>
              </a:rPr>
              <a:t>uçlarında </a:t>
            </a:r>
            <a:r>
              <a:rPr sz="2400" spc="-15" dirty="0">
                <a:latin typeface="Arial"/>
                <a:cs typeface="Arial"/>
              </a:rPr>
              <a:t>bir </a:t>
            </a:r>
            <a:r>
              <a:rPr sz="2400" spc="-50" dirty="0">
                <a:latin typeface="Arial"/>
                <a:cs typeface="Arial"/>
              </a:rPr>
              <a:t>gerilim </a:t>
            </a:r>
            <a:r>
              <a:rPr sz="2400" spc="-75" dirty="0">
                <a:latin typeface="Arial"/>
                <a:cs typeface="Arial"/>
              </a:rPr>
              <a:t>endüklendiğini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80" dirty="0">
                <a:latin typeface="Arial"/>
                <a:cs typeface="Arial"/>
              </a:rPr>
              <a:t>bu </a:t>
            </a:r>
            <a:r>
              <a:rPr sz="2400" spc="-50" dirty="0">
                <a:latin typeface="Arial"/>
                <a:cs typeface="Arial"/>
              </a:rPr>
              <a:t>gerilim </a:t>
            </a:r>
            <a:r>
              <a:rPr sz="2400" spc="-80" dirty="0">
                <a:latin typeface="Arial"/>
                <a:cs typeface="Arial"/>
              </a:rPr>
              <a:t>değerinin 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14" dirty="0">
                <a:latin typeface="Arial"/>
                <a:cs typeface="Arial"/>
              </a:rPr>
              <a:t>akının</a:t>
            </a:r>
            <a:r>
              <a:rPr sz="2400" spc="434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zamanla </a:t>
            </a:r>
            <a:r>
              <a:rPr sz="2400" spc="-100" dirty="0">
                <a:latin typeface="Arial"/>
                <a:cs typeface="Arial"/>
              </a:rPr>
              <a:t>değişimine </a:t>
            </a:r>
            <a:r>
              <a:rPr sz="2400" spc="-120" dirty="0">
                <a:latin typeface="Arial"/>
                <a:cs typeface="Arial"/>
              </a:rPr>
              <a:t>bağlı </a:t>
            </a:r>
            <a:r>
              <a:rPr sz="2400" spc="-85" dirty="0">
                <a:latin typeface="Arial"/>
                <a:cs typeface="Arial"/>
              </a:rPr>
              <a:t>olduğunu </a:t>
            </a:r>
            <a:r>
              <a:rPr sz="2400" spc="-65" dirty="0">
                <a:latin typeface="Arial"/>
                <a:cs typeface="Arial"/>
              </a:rPr>
              <a:t>ifade  </a:t>
            </a:r>
            <a:r>
              <a:rPr sz="2400" spc="-25" dirty="0">
                <a:latin typeface="Arial"/>
                <a:cs typeface="Arial"/>
              </a:rPr>
              <a:t>etmiştir.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4">
            <a:extLst>
              <a:ext uri="{FF2B5EF4-FFF2-40B4-BE49-F238E27FC236}">
                <a16:creationId xmlns:a16="http://schemas.microsoft.com/office/drawing/2014/main" id="{2DDAD213-2EBE-416F-8FF2-DEA8AC24C9E0}"/>
              </a:ext>
            </a:extLst>
          </p:cNvPr>
          <p:cNvGrpSpPr/>
          <p:nvPr/>
        </p:nvGrpSpPr>
        <p:grpSpPr>
          <a:xfrm>
            <a:off x="5181600" y="3328677"/>
            <a:ext cx="2124075" cy="657225"/>
            <a:chOff x="3443223" y="5614987"/>
            <a:chExt cx="2124075" cy="657225"/>
          </a:xfrm>
        </p:grpSpPr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8413FFB9-6E3B-4FA0-916E-6506919FC54D}"/>
                </a:ext>
              </a:extLst>
            </p:cNvPr>
            <p:cNvSpPr/>
            <p:nvPr/>
          </p:nvSpPr>
          <p:spPr>
            <a:xfrm>
              <a:off x="3448049" y="5619750"/>
              <a:ext cx="2114550" cy="647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7">
              <a:extLst>
                <a:ext uri="{FF2B5EF4-FFF2-40B4-BE49-F238E27FC236}">
                  <a16:creationId xmlns:a16="http://schemas.microsoft.com/office/drawing/2014/main" id="{5B66EA01-110F-41EE-8884-9C3A87F74596}"/>
                </a:ext>
              </a:extLst>
            </p:cNvPr>
            <p:cNvSpPr/>
            <p:nvPr/>
          </p:nvSpPr>
          <p:spPr>
            <a:xfrm>
              <a:off x="3443223" y="5614987"/>
              <a:ext cx="2124075" cy="657225"/>
            </a:xfrm>
            <a:custGeom>
              <a:avLst/>
              <a:gdLst/>
              <a:ahLst/>
              <a:cxnLst/>
              <a:rect l="l" t="t" r="r" b="b"/>
              <a:pathLst>
                <a:path w="2124075" h="657225">
                  <a:moveTo>
                    <a:pt x="0" y="657225"/>
                  </a:moveTo>
                  <a:lnTo>
                    <a:pt x="2124075" y="657225"/>
                  </a:lnTo>
                  <a:lnTo>
                    <a:pt x="2124075" y="0"/>
                  </a:lnTo>
                  <a:lnTo>
                    <a:pt x="0" y="0"/>
                  </a:lnTo>
                  <a:lnTo>
                    <a:pt x="0" y="65722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B54B0A67-3DA6-4065-BC72-3F5BBD2FE677}"/>
              </a:ext>
            </a:extLst>
          </p:cNvPr>
          <p:cNvSpPr txBox="1"/>
          <p:nvPr/>
        </p:nvSpPr>
        <p:spPr>
          <a:xfrm>
            <a:off x="457200" y="762000"/>
            <a:ext cx="6264275" cy="2223686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2000" b="1" spc="-65" dirty="0">
                <a:solidFill>
                  <a:srgbClr val="FF0000"/>
                </a:solidFill>
                <a:latin typeface="Arial"/>
                <a:cs typeface="Arial"/>
              </a:rPr>
              <a:t>1.1.2 </a:t>
            </a:r>
            <a:r>
              <a:rPr sz="2000" b="1" spc="-180" dirty="0">
                <a:solidFill>
                  <a:srgbClr val="FF0000"/>
                </a:solidFill>
                <a:latin typeface="Arial"/>
                <a:cs typeface="Arial"/>
              </a:rPr>
              <a:t>Açısal </a:t>
            </a:r>
            <a:r>
              <a:rPr sz="2000" b="1" spc="-155" dirty="0">
                <a:solidFill>
                  <a:srgbClr val="FF0000"/>
                </a:solidFill>
                <a:latin typeface="Arial"/>
                <a:cs typeface="Arial"/>
              </a:rPr>
              <a:t>Hız</a:t>
            </a:r>
            <a:r>
              <a:rPr sz="2000" b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i="1" spc="5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endParaRPr sz="2000" dirty="0">
              <a:latin typeface="Arial"/>
              <a:cs typeface="Arial"/>
            </a:endParaRPr>
          </a:p>
          <a:p>
            <a:pPr marL="377190" indent="-28575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sz="1800" spc="-125" dirty="0">
                <a:latin typeface="Arial"/>
                <a:cs typeface="Arial"/>
              </a:rPr>
              <a:t>Açısal </a:t>
            </a:r>
            <a:r>
              <a:rPr sz="1800" spc="-114" dirty="0">
                <a:latin typeface="Arial"/>
                <a:cs typeface="Arial"/>
              </a:rPr>
              <a:t>hız </a:t>
            </a:r>
            <a:r>
              <a:rPr sz="1800" spc="-105" dirty="0">
                <a:latin typeface="Arial"/>
                <a:cs typeface="Arial"/>
              </a:rPr>
              <a:t>(veya </a:t>
            </a:r>
            <a:r>
              <a:rPr sz="1800" spc="-45" dirty="0">
                <a:latin typeface="Arial"/>
                <a:cs typeface="Arial"/>
              </a:rPr>
              <a:t>devir </a:t>
            </a:r>
            <a:r>
              <a:rPr sz="1800" spc="-130" dirty="0">
                <a:latin typeface="Arial"/>
                <a:cs typeface="Arial"/>
              </a:rPr>
              <a:t>sayısı) </a:t>
            </a:r>
            <a:r>
              <a:rPr sz="1800" spc="-120" dirty="0">
                <a:latin typeface="Arial"/>
                <a:cs typeface="Arial"/>
              </a:rPr>
              <a:t>açısal </a:t>
            </a:r>
            <a:r>
              <a:rPr sz="1800" spc="-75" dirty="0">
                <a:latin typeface="Arial"/>
                <a:cs typeface="Arial"/>
              </a:rPr>
              <a:t>konumun </a:t>
            </a:r>
            <a:r>
              <a:rPr sz="1800" spc="-130" dirty="0">
                <a:latin typeface="Arial"/>
                <a:cs typeface="Arial"/>
              </a:rPr>
              <a:t>zamana </a:t>
            </a:r>
            <a:r>
              <a:rPr sz="1800" spc="-85" dirty="0">
                <a:latin typeface="Arial"/>
                <a:cs typeface="Arial"/>
              </a:rPr>
              <a:t>göre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değişim</a:t>
            </a:r>
            <a:endParaRPr sz="1800" dirty="0">
              <a:latin typeface="Arial"/>
              <a:cs typeface="Arial"/>
            </a:endParaRPr>
          </a:p>
          <a:p>
            <a:pPr marL="377190" indent="-285750">
              <a:lnSpc>
                <a:spcPct val="100000"/>
              </a:lnSpc>
              <a:spcBef>
                <a:spcPts val="1085"/>
              </a:spcBef>
              <a:buFont typeface="Arial" panose="020B0604020202020204" pitchFamily="34" charset="0"/>
              <a:buChar char="•"/>
            </a:pPr>
            <a:r>
              <a:rPr sz="1800" spc="-80" dirty="0">
                <a:latin typeface="Arial"/>
                <a:cs typeface="Arial"/>
              </a:rPr>
              <a:t>oranıdır.</a:t>
            </a:r>
            <a:endParaRPr sz="1800" dirty="0">
              <a:latin typeface="Arial"/>
              <a:cs typeface="Arial"/>
            </a:endParaRPr>
          </a:p>
          <a:p>
            <a:pPr marL="377190" marR="128905" indent="-285750">
              <a:lnSpc>
                <a:spcPts val="3240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sz="1800" spc="-114" dirty="0">
                <a:latin typeface="Arial"/>
                <a:cs typeface="Arial"/>
              </a:rPr>
              <a:t>Dönüş </a:t>
            </a:r>
            <a:r>
              <a:rPr sz="1800" spc="-75" dirty="0">
                <a:latin typeface="Arial"/>
                <a:cs typeface="Arial"/>
              </a:rPr>
              <a:t>yönü </a:t>
            </a:r>
            <a:r>
              <a:rPr sz="1800" spc="-100" dirty="0">
                <a:latin typeface="Arial"/>
                <a:cs typeface="Arial"/>
              </a:rPr>
              <a:t>saat </a:t>
            </a:r>
            <a:r>
              <a:rPr sz="1800" spc="-65" dirty="0">
                <a:latin typeface="Arial"/>
                <a:cs typeface="Arial"/>
              </a:rPr>
              <a:t>yönünün </a:t>
            </a:r>
            <a:r>
              <a:rPr sz="1800" spc="-100" dirty="0">
                <a:latin typeface="Arial"/>
                <a:cs typeface="Arial"/>
              </a:rPr>
              <a:t>aksine </a:t>
            </a:r>
            <a:r>
              <a:rPr sz="1800" spc="-60" dirty="0">
                <a:latin typeface="Arial"/>
                <a:cs typeface="Arial"/>
              </a:rPr>
              <a:t>doğru </a:t>
            </a:r>
            <a:r>
              <a:rPr sz="1800" spc="-90" dirty="0">
                <a:latin typeface="Arial"/>
                <a:cs typeface="Arial"/>
              </a:rPr>
              <a:t>ise, </a:t>
            </a:r>
            <a:r>
              <a:rPr sz="1800" spc="-70" dirty="0">
                <a:latin typeface="Arial"/>
                <a:cs typeface="Arial"/>
              </a:rPr>
              <a:t>hareket </a:t>
            </a:r>
            <a:r>
              <a:rPr sz="1800" spc="-25" dirty="0">
                <a:latin typeface="Arial"/>
                <a:cs typeface="Arial"/>
              </a:rPr>
              <a:t>pozitif </a:t>
            </a:r>
            <a:r>
              <a:rPr sz="1800" spc="-75" dirty="0">
                <a:latin typeface="Arial"/>
                <a:cs typeface="Arial"/>
              </a:rPr>
              <a:t>olarak  kabul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edilmektedir.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63565F51-A35D-4B09-9332-88ED1AACE3F0}"/>
              </a:ext>
            </a:extLst>
          </p:cNvPr>
          <p:cNvSpPr/>
          <p:nvPr/>
        </p:nvSpPr>
        <p:spPr>
          <a:xfrm>
            <a:off x="6959536" y="984250"/>
            <a:ext cx="2082800" cy="1800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11">
            <a:extLst>
              <a:ext uri="{FF2B5EF4-FFF2-40B4-BE49-F238E27FC236}">
                <a16:creationId xmlns:a16="http://schemas.microsoft.com/office/drawing/2014/main" id="{F57B3C77-2115-40D2-94E3-D51E6BE3935D}"/>
              </a:ext>
            </a:extLst>
          </p:cNvPr>
          <p:cNvGrpSpPr/>
          <p:nvPr/>
        </p:nvGrpSpPr>
        <p:grpSpPr>
          <a:xfrm>
            <a:off x="2050225" y="3278898"/>
            <a:ext cx="2085975" cy="723900"/>
            <a:chOff x="723900" y="5610225"/>
            <a:chExt cx="2085975" cy="723900"/>
          </a:xfrm>
        </p:grpSpPr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260528BB-4E27-43CC-86D4-F3164FB0FEAB}"/>
                </a:ext>
              </a:extLst>
            </p:cNvPr>
            <p:cNvSpPr/>
            <p:nvPr/>
          </p:nvSpPr>
          <p:spPr>
            <a:xfrm>
              <a:off x="733425" y="5619750"/>
              <a:ext cx="2066925" cy="7048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3">
              <a:extLst>
                <a:ext uri="{FF2B5EF4-FFF2-40B4-BE49-F238E27FC236}">
                  <a16:creationId xmlns:a16="http://schemas.microsoft.com/office/drawing/2014/main" id="{91DA0C5B-B62E-461D-B9C4-34B6C8B57098}"/>
                </a:ext>
              </a:extLst>
            </p:cNvPr>
            <p:cNvSpPr/>
            <p:nvPr/>
          </p:nvSpPr>
          <p:spPr>
            <a:xfrm>
              <a:off x="728662" y="5614987"/>
              <a:ext cx="2076450" cy="714375"/>
            </a:xfrm>
            <a:custGeom>
              <a:avLst/>
              <a:gdLst/>
              <a:ahLst/>
              <a:cxnLst/>
              <a:rect l="l" t="t" r="r" b="b"/>
              <a:pathLst>
                <a:path w="2076450" h="714375">
                  <a:moveTo>
                    <a:pt x="0" y="714375"/>
                  </a:moveTo>
                  <a:lnTo>
                    <a:pt x="2076450" y="714375"/>
                  </a:lnTo>
                  <a:lnTo>
                    <a:pt x="2076450" y="0"/>
                  </a:lnTo>
                  <a:lnTo>
                    <a:pt x="0" y="0"/>
                  </a:lnTo>
                  <a:lnTo>
                    <a:pt x="0" y="71437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747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28295" y="4191000"/>
            <a:ext cx="8487410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 algn="just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SzPct val="60416"/>
              <a:buFont typeface="Wingdings"/>
              <a:buChar char=""/>
              <a:tabLst>
                <a:tab pos="332740" algn="l"/>
              </a:tabLst>
            </a:pPr>
            <a:r>
              <a:rPr sz="2400" spc="-105" dirty="0">
                <a:latin typeface="Arial"/>
                <a:cs typeface="Arial"/>
              </a:rPr>
              <a:t>Denklemdeki </a:t>
            </a:r>
            <a:r>
              <a:rPr sz="2400" spc="-75" dirty="0">
                <a:latin typeface="Arial"/>
                <a:cs typeface="Arial"/>
              </a:rPr>
              <a:t>(-) </a:t>
            </a:r>
            <a:r>
              <a:rPr sz="2400" spc="-70" dirty="0">
                <a:latin typeface="Arial"/>
                <a:cs typeface="Arial"/>
              </a:rPr>
              <a:t>negatif </a:t>
            </a:r>
            <a:r>
              <a:rPr sz="2400" spc="-80" dirty="0">
                <a:latin typeface="Arial"/>
                <a:cs typeface="Arial"/>
              </a:rPr>
              <a:t>işaret </a:t>
            </a:r>
            <a:r>
              <a:rPr sz="2400" spc="-204" dirty="0">
                <a:latin typeface="Arial"/>
                <a:cs typeface="Arial"/>
              </a:rPr>
              <a:t>Lenz </a:t>
            </a:r>
            <a:r>
              <a:rPr sz="2400" spc="-100" dirty="0">
                <a:latin typeface="Arial"/>
                <a:cs typeface="Arial"/>
              </a:rPr>
              <a:t>kanununun </a:t>
            </a:r>
            <a:r>
              <a:rPr sz="2400" spc="-5" dirty="0">
                <a:latin typeface="Arial"/>
                <a:cs typeface="Arial"/>
              </a:rPr>
              <a:t>bir </a:t>
            </a:r>
            <a:r>
              <a:rPr sz="2400" spc="-90" dirty="0">
                <a:latin typeface="Arial"/>
                <a:cs typeface="Arial"/>
              </a:rPr>
              <a:t>ifadesidir. </a:t>
            </a:r>
            <a:r>
              <a:rPr sz="2400" spc="-204" dirty="0">
                <a:solidFill>
                  <a:srgbClr val="FF0000"/>
                </a:solidFill>
                <a:latin typeface="Arial"/>
                <a:cs typeface="Arial"/>
              </a:rPr>
              <a:t>Lenz  </a:t>
            </a:r>
            <a:r>
              <a:rPr sz="2400" spc="-114" dirty="0">
                <a:solidFill>
                  <a:srgbClr val="FF0000"/>
                </a:solidFill>
                <a:latin typeface="Arial"/>
                <a:cs typeface="Arial"/>
              </a:rPr>
              <a:t>kanununa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göre;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50" dirty="0">
                <a:latin typeface="Arial"/>
                <a:cs typeface="Arial"/>
              </a:rPr>
              <a:t>sargıda </a:t>
            </a:r>
            <a:r>
              <a:rPr sz="2400" spc="-90" dirty="0">
                <a:latin typeface="Arial"/>
                <a:cs typeface="Arial"/>
              </a:rPr>
              <a:t>endüklenen </a:t>
            </a:r>
            <a:r>
              <a:rPr sz="2400" spc="-55" dirty="0">
                <a:latin typeface="Arial"/>
                <a:cs typeface="Arial"/>
              </a:rPr>
              <a:t>gerilim, </a:t>
            </a:r>
            <a:r>
              <a:rPr sz="2400" spc="-120" dirty="0">
                <a:latin typeface="Arial"/>
                <a:cs typeface="Arial"/>
              </a:rPr>
              <a:t>eğer </a:t>
            </a:r>
            <a:r>
              <a:rPr sz="2400" spc="-160" dirty="0">
                <a:latin typeface="Arial"/>
                <a:cs typeface="Arial"/>
              </a:rPr>
              <a:t>sargı </a:t>
            </a:r>
            <a:r>
              <a:rPr sz="2400" spc="-90" dirty="0">
                <a:latin typeface="Arial"/>
                <a:cs typeface="Arial"/>
              </a:rPr>
              <a:t>uçları  </a:t>
            </a:r>
            <a:r>
              <a:rPr sz="2400" spc="-170" dirty="0">
                <a:latin typeface="Arial"/>
                <a:cs typeface="Arial"/>
              </a:rPr>
              <a:t>kısa </a:t>
            </a:r>
            <a:r>
              <a:rPr sz="2400" spc="-100" dirty="0">
                <a:latin typeface="Arial"/>
                <a:cs typeface="Arial"/>
              </a:rPr>
              <a:t>devre </a:t>
            </a:r>
            <a:r>
              <a:rPr sz="2400" spc="-75" dirty="0">
                <a:latin typeface="Arial"/>
                <a:cs typeface="Arial"/>
              </a:rPr>
              <a:t>edilirse, </a:t>
            </a:r>
            <a:r>
              <a:rPr sz="2400" spc="-145" dirty="0">
                <a:latin typeface="Arial"/>
                <a:cs typeface="Arial"/>
              </a:rPr>
              <a:t>sargıdan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30" dirty="0">
                <a:latin typeface="Arial"/>
                <a:cs typeface="Arial"/>
              </a:rPr>
              <a:t>akım </a:t>
            </a:r>
            <a:r>
              <a:rPr sz="2400" spc="-110" dirty="0">
                <a:latin typeface="Arial"/>
                <a:cs typeface="Arial"/>
              </a:rPr>
              <a:t>dolaştıracak </a:t>
            </a:r>
            <a:r>
              <a:rPr sz="2400" spc="-145" dirty="0">
                <a:latin typeface="Arial"/>
                <a:cs typeface="Arial"/>
              </a:rPr>
              <a:t>ve </a:t>
            </a:r>
            <a:r>
              <a:rPr sz="2400" spc="-80" dirty="0">
                <a:latin typeface="Arial"/>
                <a:cs typeface="Arial"/>
              </a:rPr>
              <a:t>bu </a:t>
            </a:r>
            <a:r>
              <a:rPr sz="2400" spc="-120" dirty="0">
                <a:latin typeface="Arial"/>
                <a:cs typeface="Arial"/>
              </a:rPr>
              <a:t>akımın  </a:t>
            </a:r>
            <a:r>
              <a:rPr sz="2400" spc="-85" dirty="0">
                <a:latin typeface="Arial"/>
                <a:cs typeface="Arial"/>
              </a:rPr>
              <a:t>üreteceği </a:t>
            </a:r>
            <a:r>
              <a:rPr sz="2400" spc="-140" dirty="0">
                <a:latin typeface="Arial"/>
                <a:cs typeface="Arial"/>
              </a:rPr>
              <a:t>akı </a:t>
            </a:r>
            <a:r>
              <a:rPr sz="2400" spc="-30" dirty="0">
                <a:latin typeface="Arial"/>
                <a:cs typeface="Arial"/>
              </a:rPr>
              <a:t>orijinal </a:t>
            </a:r>
            <a:r>
              <a:rPr sz="2400" spc="-114" dirty="0">
                <a:latin typeface="Arial"/>
                <a:cs typeface="Arial"/>
              </a:rPr>
              <a:t>akının </a:t>
            </a:r>
            <a:r>
              <a:rPr sz="2400" spc="-100" dirty="0">
                <a:latin typeface="Arial"/>
                <a:cs typeface="Arial"/>
              </a:rPr>
              <a:t>değişimine </a:t>
            </a:r>
            <a:r>
              <a:rPr sz="2400" spc="-145" dirty="0">
                <a:latin typeface="Arial"/>
                <a:cs typeface="Arial"/>
              </a:rPr>
              <a:t>karşı </a:t>
            </a:r>
            <a:r>
              <a:rPr sz="2400" spc="-130" dirty="0">
                <a:latin typeface="Arial"/>
                <a:cs typeface="Arial"/>
              </a:rPr>
              <a:t>koyacaktır.  </a:t>
            </a:r>
            <a:r>
              <a:rPr sz="2400" spc="-125" dirty="0">
                <a:latin typeface="Arial"/>
                <a:cs typeface="Arial"/>
              </a:rPr>
              <a:t>Endüklenen </a:t>
            </a:r>
            <a:r>
              <a:rPr sz="2400" spc="-55" dirty="0">
                <a:latin typeface="Arial"/>
                <a:cs typeface="Arial"/>
              </a:rPr>
              <a:t>gerilim </a:t>
            </a:r>
            <a:r>
              <a:rPr sz="2400" spc="-90" dirty="0">
                <a:latin typeface="Arial"/>
                <a:cs typeface="Arial"/>
              </a:rPr>
              <a:t>kendisini </a:t>
            </a:r>
            <a:r>
              <a:rPr sz="2400" spc="-130" dirty="0">
                <a:latin typeface="Arial"/>
                <a:cs typeface="Arial"/>
              </a:rPr>
              <a:t>meydana </a:t>
            </a:r>
            <a:r>
              <a:rPr sz="2400" spc="-65" dirty="0">
                <a:latin typeface="Arial"/>
                <a:cs typeface="Arial"/>
              </a:rPr>
              <a:t>getiren </a:t>
            </a:r>
            <a:r>
              <a:rPr sz="2400" spc="-105" dirty="0">
                <a:latin typeface="Arial"/>
                <a:cs typeface="Arial"/>
              </a:rPr>
              <a:t>değişikliğe </a:t>
            </a:r>
            <a:r>
              <a:rPr sz="2400" spc="-145" dirty="0">
                <a:latin typeface="Arial"/>
                <a:cs typeface="Arial"/>
              </a:rPr>
              <a:t>karşı  </a:t>
            </a:r>
            <a:r>
              <a:rPr sz="2400" spc="-125" dirty="0">
                <a:latin typeface="Arial"/>
                <a:cs typeface="Arial"/>
              </a:rPr>
              <a:t>koyduğu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95" dirty="0">
                <a:latin typeface="Arial"/>
                <a:cs typeface="Arial"/>
              </a:rPr>
              <a:t>denklemde </a:t>
            </a:r>
            <a:r>
              <a:rPr sz="2400" spc="-70" dirty="0">
                <a:latin typeface="Arial"/>
                <a:cs typeface="Arial"/>
              </a:rPr>
              <a:t>negatif </a:t>
            </a:r>
            <a:r>
              <a:rPr sz="2400" spc="-60" dirty="0">
                <a:latin typeface="Arial"/>
                <a:cs typeface="Arial"/>
              </a:rPr>
              <a:t>işareti</a:t>
            </a:r>
            <a:r>
              <a:rPr sz="2400" spc="-34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kullanılır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83651" y="528034"/>
            <a:ext cx="2505075" cy="2419350"/>
            <a:chOff x="6491287" y="1562036"/>
            <a:chExt cx="2505075" cy="2419350"/>
          </a:xfrm>
        </p:grpSpPr>
        <p:sp>
          <p:nvSpPr>
            <p:cNvPr id="11" name="object 11"/>
            <p:cNvSpPr/>
            <p:nvPr/>
          </p:nvSpPr>
          <p:spPr>
            <a:xfrm>
              <a:off x="6500875" y="1571625"/>
              <a:ext cx="2486025" cy="2400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6050" y="1566799"/>
              <a:ext cx="2495550" cy="2409825"/>
            </a:xfrm>
            <a:custGeom>
              <a:avLst/>
              <a:gdLst/>
              <a:ahLst/>
              <a:cxnLst/>
              <a:rect l="l" t="t" r="r" b="b"/>
              <a:pathLst>
                <a:path w="2495550" h="2409825">
                  <a:moveTo>
                    <a:pt x="0" y="2409825"/>
                  </a:moveTo>
                  <a:lnTo>
                    <a:pt x="2495550" y="2409825"/>
                  </a:lnTo>
                  <a:lnTo>
                    <a:pt x="2495550" y="0"/>
                  </a:lnTo>
                  <a:lnTo>
                    <a:pt x="0" y="0"/>
                  </a:lnTo>
                  <a:lnTo>
                    <a:pt x="0" y="240982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06321" y="532797"/>
            <a:ext cx="5731358" cy="2597506"/>
          </a:xfrm>
          <a:prstGeom prst="rect">
            <a:avLst/>
          </a:prstGeom>
          <a:ln>
            <a:noFill/>
          </a:ln>
        </p:spPr>
        <p:txBody>
          <a:bodyPr vert="horz" wrap="square" lIns="0" tIns="12065" rIns="0" bIns="0" rtlCol="0">
            <a:spAutoFit/>
          </a:bodyPr>
          <a:lstStyle/>
          <a:p>
            <a:pPr marL="355600" marR="2445385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400" spc="-155" dirty="0" err="1">
                <a:latin typeface="Arial"/>
                <a:cs typeface="Arial"/>
              </a:rPr>
              <a:t>Değişken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manyetik </a:t>
            </a:r>
            <a:r>
              <a:rPr sz="2400" spc="-145" dirty="0">
                <a:latin typeface="Arial"/>
                <a:cs typeface="Arial"/>
              </a:rPr>
              <a:t>akı </a:t>
            </a:r>
            <a:r>
              <a:rPr sz="2400" i="1" spc="-190" dirty="0">
                <a:latin typeface="Arial"/>
                <a:cs typeface="Arial"/>
              </a:rPr>
              <a:t>N </a:t>
            </a:r>
            <a:r>
              <a:rPr sz="2400" spc="-110" dirty="0">
                <a:latin typeface="Arial"/>
                <a:cs typeface="Arial"/>
              </a:rPr>
              <a:t>sarımlı </a:t>
            </a:r>
            <a:r>
              <a:rPr sz="2400" spc="-145" dirty="0">
                <a:latin typeface="Arial"/>
                <a:cs typeface="Arial"/>
              </a:rPr>
              <a:t>sargıyı  </a:t>
            </a:r>
            <a:r>
              <a:rPr sz="2400" spc="-135" dirty="0">
                <a:latin typeface="Arial"/>
                <a:cs typeface="Arial"/>
              </a:rPr>
              <a:t>keserse, </a:t>
            </a:r>
            <a:r>
              <a:rPr sz="2400" spc="-150" dirty="0">
                <a:latin typeface="Arial"/>
                <a:cs typeface="Arial"/>
              </a:rPr>
              <a:t>sargı </a:t>
            </a:r>
            <a:r>
              <a:rPr sz="2400" spc="-90" dirty="0">
                <a:latin typeface="Arial"/>
                <a:cs typeface="Arial"/>
              </a:rPr>
              <a:t>uçlarındaki </a:t>
            </a:r>
            <a:r>
              <a:rPr sz="2400" spc="-50" dirty="0">
                <a:latin typeface="Arial"/>
                <a:cs typeface="Arial"/>
              </a:rPr>
              <a:t>toplam </a:t>
            </a:r>
            <a:r>
              <a:rPr sz="2400" spc="-55" dirty="0">
                <a:latin typeface="Arial"/>
                <a:cs typeface="Arial"/>
              </a:rPr>
              <a:t>gerilim </a:t>
            </a:r>
            <a:r>
              <a:rPr sz="2400" spc="-65" dirty="0">
                <a:latin typeface="Arial"/>
                <a:cs typeface="Arial"/>
              </a:rPr>
              <a:t>her 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50" dirty="0">
                <a:latin typeface="Arial"/>
                <a:cs typeface="Arial"/>
              </a:rPr>
              <a:t>sargıda </a:t>
            </a:r>
            <a:r>
              <a:rPr sz="2400" spc="-90" dirty="0">
                <a:latin typeface="Arial"/>
                <a:cs typeface="Arial"/>
              </a:rPr>
              <a:t>endüklenen </a:t>
            </a:r>
            <a:r>
              <a:rPr sz="2400" spc="-45" dirty="0">
                <a:latin typeface="Arial"/>
                <a:cs typeface="Arial"/>
              </a:rPr>
              <a:t>gerilimler </a:t>
            </a:r>
            <a:r>
              <a:rPr sz="2400" spc="-80" dirty="0">
                <a:latin typeface="Arial"/>
                <a:cs typeface="Arial"/>
              </a:rPr>
              <a:t>toplamına  </a:t>
            </a:r>
            <a:r>
              <a:rPr sz="2400" spc="-15" dirty="0">
                <a:latin typeface="Arial"/>
                <a:cs typeface="Arial"/>
              </a:rPr>
              <a:t>eşittir.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65714" y="3240594"/>
            <a:ext cx="1265555" cy="733425"/>
            <a:chOff x="890587" y="3275012"/>
            <a:chExt cx="1265555" cy="733425"/>
          </a:xfrm>
        </p:grpSpPr>
        <p:sp>
          <p:nvSpPr>
            <p:cNvPr id="15" name="object 15"/>
            <p:cNvSpPr/>
            <p:nvPr/>
          </p:nvSpPr>
          <p:spPr>
            <a:xfrm>
              <a:off x="900112" y="3284600"/>
              <a:ext cx="1246187" cy="714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5350" y="3279775"/>
              <a:ext cx="1256030" cy="723900"/>
            </a:xfrm>
            <a:custGeom>
              <a:avLst/>
              <a:gdLst/>
              <a:ahLst/>
              <a:cxnLst/>
              <a:rect l="l" t="t" r="r" b="b"/>
              <a:pathLst>
                <a:path w="1256030" h="723900">
                  <a:moveTo>
                    <a:pt x="0" y="723900"/>
                  </a:moveTo>
                  <a:lnTo>
                    <a:pt x="1255712" y="723900"/>
                  </a:lnTo>
                  <a:lnTo>
                    <a:pt x="1255712" y="0"/>
                  </a:lnTo>
                  <a:lnTo>
                    <a:pt x="0" y="0"/>
                  </a:lnTo>
                  <a:lnTo>
                    <a:pt x="0" y="72390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833415" y="2573247"/>
            <a:ext cx="2588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7535" algn="l"/>
                <a:tab pos="1593215" algn="l"/>
              </a:tabLst>
            </a:pPr>
            <a:r>
              <a:rPr sz="2000" spc="-10" dirty="0">
                <a:latin typeface="Arial"/>
                <a:cs typeface="Arial"/>
              </a:rPr>
              <a:t>bir	</a:t>
            </a:r>
            <a:r>
              <a:rPr sz="2000" spc="-60" dirty="0">
                <a:latin typeface="Arial"/>
                <a:cs typeface="Arial"/>
              </a:rPr>
              <a:t>kuvvet	endükler.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3562" y="2573247"/>
            <a:ext cx="148653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6675">
              <a:lnSpc>
                <a:spcPct val="100000"/>
              </a:lnSpc>
              <a:spcBef>
                <a:spcPts val="105"/>
              </a:spcBef>
              <a:tabLst>
                <a:tab pos="657225" algn="l"/>
                <a:tab pos="713105" algn="l"/>
              </a:tabLst>
            </a:pPr>
            <a:r>
              <a:rPr sz="2000" spc="-155" dirty="0">
                <a:latin typeface="Arial"/>
                <a:cs typeface="Arial"/>
              </a:rPr>
              <a:t>Bu	</a:t>
            </a:r>
            <a:r>
              <a:rPr sz="2000" spc="-105" dirty="0">
                <a:latin typeface="Arial"/>
                <a:cs typeface="Arial"/>
              </a:rPr>
              <a:t>k</a:t>
            </a:r>
            <a:r>
              <a:rPr sz="2000" spc="-90" dirty="0">
                <a:latin typeface="Arial"/>
                <a:cs typeface="Arial"/>
              </a:rPr>
              <a:t>uv</a:t>
            </a:r>
            <a:r>
              <a:rPr sz="2000" spc="-95" dirty="0">
                <a:latin typeface="Arial"/>
                <a:cs typeface="Arial"/>
              </a:rPr>
              <a:t>v</a:t>
            </a:r>
            <a:r>
              <a:rPr sz="2000" spc="-35" dirty="0">
                <a:latin typeface="Arial"/>
                <a:cs typeface="Arial"/>
              </a:rPr>
              <a:t>ete  </a:t>
            </a:r>
            <a:r>
              <a:rPr sz="2000" spc="-100" dirty="0">
                <a:latin typeface="Arial"/>
                <a:cs typeface="Arial"/>
              </a:rPr>
              <a:t>v</a:t>
            </a:r>
            <a:r>
              <a:rPr sz="2000" spc="-125" dirty="0">
                <a:latin typeface="Arial"/>
                <a:cs typeface="Arial"/>
              </a:rPr>
              <a:t>eya</a:t>
            </a:r>
            <a:r>
              <a:rPr sz="2000" dirty="0">
                <a:latin typeface="Arial"/>
                <a:cs typeface="Arial"/>
              </a:rPr>
              <a:t>		</a:t>
            </a:r>
            <a:r>
              <a:rPr sz="2000" i="1" spc="-28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000" i="1" spc="-1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i="1" spc="-65" dirty="0">
                <a:solidFill>
                  <a:srgbClr val="FF0000"/>
                </a:solidFill>
                <a:latin typeface="Arial"/>
                <a:cs typeface="Arial"/>
              </a:rPr>
              <a:t>ntz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3415" y="2878046"/>
            <a:ext cx="26028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10080" algn="l"/>
              </a:tabLst>
            </a:pPr>
            <a:r>
              <a:rPr sz="2000" i="1" spc="-55" dirty="0">
                <a:solidFill>
                  <a:srgbClr val="FF0000"/>
                </a:solidFill>
                <a:latin typeface="Arial"/>
                <a:cs typeface="Arial"/>
              </a:rPr>
              <a:t>elektrom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i="1" spc="-70" dirty="0">
                <a:solidFill>
                  <a:srgbClr val="FF0000"/>
                </a:solidFill>
                <a:latin typeface="Arial"/>
                <a:cs typeface="Arial"/>
              </a:rPr>
              <a:t>nye</a:t>
            </a:r>
            <a:r>
              <a:rPr sz="2000" i="1" spc="-5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i="1" spc="-40" dirty="0">
                <a:solidFill>
                  <a:srgbClr val="FF0000"/>
                </a:solidFill>
                <a:latin typeface="Arial"/>
                <a:cs typeface="Arial"/>
              </a:rPr>
              <a:t>ik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000" i="1" spc="-100" dirty="0">
                <a:solidFill>
                  <a:srgbClr val="FF0000"/>
                </a:solidFill>
                <a:latin typeface="Arial"/>
                <a:cs typeface="Arial"/>
              </a:rPr>
              <a:t>kuv</a:t>
            </a:r>
            <a:r>
              <a:rPr sz="2000" i="1" spc="-10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et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i="1" spc="-65" dirty="0">
                <a:solidFill>
                  <a:srgbClr val="FF0000"/>
                </a:solidFill>
                <a:latin typeface="Arial"/>
                <a:cs typeface="Arial"/>
              </a:rPr>
              <a:t>kuvveti</a:t>
            </a:r>
            <a:r>
              <a:rPr sz="2000" i="1" spc="-1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denir</a:t>
            </a:r>
            <a:r>
              <a:rPr sz="2000" i="1" spc="-45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515" y="3548860"/>
            <a:ext cx="2934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65" dirty="0">
                <a:latin typeface="Arial"/>
                <a:cs typeface="Arial"/>
              </a:rPr>
              <a:t>Elektromanyetik </a:t>
            </a:r>
            <a:r>
              <a:rPr sz="2000" spc="-60" dirty="0">
                <a:latin typeface="Arial"/>
                <a:cs typeface="Arial"/>
              </a:rPr>
              <a:t>kuvvet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24587" y="3988907"/>
            <a:ext cx="1266825" cy="561975"/>
            <a:chOff x="674687" y="4571936"/>
            <a:chExt cx="1266825" cy="561975"/>
          </a:xfrm>
        </p:grpSpPr>
        <p:sp>
          <p:nvSpPr>
            <p:cNvPr id="14" name="object 14"/>
            <p:cNvSpPr/>
            <p:nvPr/>
          </p:nvSpPr>
          <p:spPr>
            <a:xfrm>
              <a:off x="684212" y="4581524"/>
              <a:ext cx="1247775" cy="542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9450" y="4576698"/>
              <a:ext cx="1257300" cy="552450"/>
            </a:xfrm>
            <a:custGeom>
              <a:avLst/>
              <a:gdLst/>
              <a:ahLst/>
              <a:cxnLst/>
              <a:rect l="l" t="t" r="r" b="b"/>
              <a:pathLst>
                <a:path w="1257300" h="552450">
                  <a:moveTo>
                    <a:pt x="0" y="552450"/>
                  </a:moveTo>
                  <a:lnTo>
                    <a:pt x="1257300" y="552450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552450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458887" y="1138400"/>
            <a:ext cx="3468511" cy="2770384"/>
            <a:chOff x="5267261" y="1690687"/>
            <a:chExt cx="3881754" cy="3057525"/>
          </a:xfrm>
        </p:grpSpPr>
        <p:sp>
          <p:nvSpPr>
            <p:cNvPr id="17" name="object 17"/>
            <p:cNvSpPr/>
            <p:nvPr/>
          </p:nvSpPr>
          <p:spPr>
            <a:xfrm>
              <a:off x="5276849" y="1700149"/>
              <a:ext cx="3867150" cy="3038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72023" y="1695450"/>
              <a:ext cx="3872229" cy="3048000"/>
            </a:xfrm>
            <a:custGeom>
              <a:avLst/>
              <a:gdLst/>
              <a:ahLst/>
              <a:cxnLst/>
              <a:rect l="l" t="t" r="r" b="b"/>
              <a:pathLst>
                <a:path w="3872229" h="3048000">
                  <a:moveTo>
                    <a:pt x="0" y="3048000"/>
                  </a:moveTo>
                  <a:lnTo>
                    <a:pt x="3871976" y="3048000"/>
                  </a:lnTo>
                </a:path>
                <a:path w="3872229" h="3048000">
                  <a:moveTo>
                    <a:pt x="3871976" y="0"/>
                  </a:moveTo>
                  <a:lnTo>
                    <a:pt x="0" y="0"/>
                  </a:lnTo>
                  <a:lnTo>
                    <a:pt x="0" y="3048000"/>
                  </a:lnTo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40965" y="5327424"/>
            <a:ext cx="50342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665" algn="l"/>
              </a:tabLst>
            </a:pPr>
            <a:r>
              <a:rPr sz="1600" b="1" spc="-55" dirty="0">
                <a:latin typeface="Arial"/>
                <a:cs typeface="Arial"/>
              </a:rPr>
              <a:t>i	</a:t>
            </a:r>
            <a:r>
              <a:rPr sz="1600" spc="-40" dirty="0">
                <a:latin typeface="Arial"/>
                <a:cs typeface="Arial"/>
              </a:rPr>
              <a:t>iletken </a:t>
            </a:r>
            <a:r>
              <a:rPr sz="1600" spc="-50" dirty="0">
                <a:latin typeface="Arial"/>
                <a:cs typeface="Arial"/>
              </a:rPr>
              <a:t>içindeki </a:t>
            </a:r>
            <a:r>
              <a:rPr sz="1600" spc="-85" dirty="0">
                <a:latin typeface="Arial"/>
                <a:cs typeface="Arial"/>
              </a:rPr>
              <a:t>akım</a:t>
            </a:r>
            <a:r>
              <a:rPr sz="1600" spc="-21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(amper)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sz="1600" b="1" i="1" spc="-55" dirty="0">
                <a:latin typeface="Arial"/>
                <a:cs typeface="Arial"/>
              </a:rPr>
              <a:t>l	</a:t>
            </a:r>
            <a:r>
              <a:rPr sz="1600" spc="-45" dirty="0">
                <a:latin typeface="Arial"/>
                <a:cs typeface="Arial"/>
              </a:rPr>
              <a:t>İletkenin </a:t>
            </a:r>
            <a:r>
              <a:rPr sz="1600" spc="-75" dirty="0">
                <a:latin typeface="Arial"/>
                <a:cs typeface="Arial"/>
              </a:rPr>
              <a:t>uzunluğudur. </a:t>
            </a:r>
            <a:r>
              <a:rPr sz="1600" spc="-45" dirty="0">
                <a:latin typeface="Arial"/>
                <a:cs typeface="Arial"/>
              </a:rPr>
              <a:t>İletkenin </a:t>
            </a:r>
            <a:r>
              <a:rPr sz="1600" spc="-70" dirty="0">
                <a:latin typeface="Arial"/>
                <a:cs typeface="Arial"/>
              </a:rPr>
              <a:t>yönü </a:t>
            </a:r>
            <a:r>
              <a:rPr sz="1600" spc="-80" dirty="0">
                <a:latin typeface="Arial"/>
                <a:cs typeface="Arial"/>
              </a:rPr>
              <a:t>akımın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yönündedir.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67665" algn="l"/>
              </a:tabLst>
            </a:pPr>
            <a:r>
              <a:rPr sz="1600" b="1" i="1" spc="-265" dirty="0">
                <a:latin typeface="Arial"/>
                <a:cs typeface="Arial"/>
              </a:rPr>
              <a:t>B	</a:t>
            </a:r>
            <a:r>
              <a:rPr sz="1600" spc="-50" dirty="0">
                <a:latin typeface="Arial"/>
                <a:cs typeface="Arial"/>
              </a:rPr>
              <a:t>Manyetik </a:t>
            </a:r>
            <a:r>
              <a:rPr sz="1600" spc="-95" dirty="0">
                <a:latin typeface="Arial"/>
                <a:cs typeface="Arial"/>
              </a:rPr>
              <a:t>akı </a:t>
            </a:r>
            <a:r>
              <a:rPr sz="1600" spc="-75" dirty="0">
                <a:latin typeface="Arial"/>
                <a:cs typeface="Arial"/>
              </a:rPr>
              <a:t>yoğunluğu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vektörü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36203" y="4753420"/>
            <a:ext cx="1876425" cy="457200"/>
            <a:chOff x="676275" y="5629275"/>
            <a:chExt cx="1876425" cy="457200"/>
          </a:xfrm>
        </p:grpSpPr>
        <p:sp>
          <p:nvSpPr>
            <p:cNvPr id="21" name="object 21"/>
            <p:cNvSpPr/>
            <p:nvPr/>
          </p:nvSpPr>
          <p:spPr>
            <a:xfrm>
              <a:off x="685800" y="5638800"/>
              <a:ext cx="1857375" cy="438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1037" y="5634037"/>
              <a:ext cx="1866900" cy="447675"/>
            </a:xfrm>
            <a:custGeom>
              <a:avLst/>
              <a:gdLst/>
              <a:ahLst/>
              <a:cxnLst/>
              <a:rect l="l" t="t" r="r" b="b"/>
              <a:pathLst>
                <a:path w="1866900" h="447675">
                  <a:moveTo>
                    <a:pt x="0" y="447675"/>
                  </a:moveTo>
                  <a:lnTo>
                    <a:pt x="1866900" y="447675"/>
                  </a:lnTo>
                  <a:lnTo>
                    <a:pt x="1866900" y="0"/>
                  </a:lnTo>
                  <a:lnTo>
                    <a:pt x="0" y="0"/>
                  </a:lnTo>
                  <a:lnTo>
                    <a:pt x="0" y="44767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1431" y="986208"/>
            <a:ext cx="6674409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216785" indent="-342900" algn="just">
              <a:lnSpc>
                <a:spcPct val="100000"/>
              </a:lnSpc>
              <a:spcBef>
                <a:spcPts val="1764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2000" spc="-45" dirty="0" err="1">
                <a:latin typeface="Arial"/>
                <a:cs typeface="Arial"/>
              </a:rPr>
              <a:t>Manyetik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alanın </a:t>
            </a:r>
            <a:r>
              <a:rPr sz="2000" spc="-45" dirty="0">
                <a:latin typeface="Arial"/>
                <a:cs typeface="Arial"/>
              </a:rPr>
              <a:t>ikinci </a:t>
            </a:r>
            <a:r>
              <a:rPr sz="2000" spc="-50" dirty="0">
                <a:latin typeface="Arial"/>
                <a:cs typeface="Arial"/>
              </a:rPr>
              <a:t>önemli </a:t>
            </a:r>
            <a:r>
              <a:rPr sz="2000" spc="-45" dirty="0">
                <a:latin typeface="Arial"/>
                <a:cs typeface="Arial"/>
              </a:rPr>
              <a:t>etkisi </a:t>
            </a:r>
            <a:r>
              <a:rPr sz="2000" spc="-110" dirty="0">
                <a:latin typeface="Arial"/>
                <a:cs typeface="Arial"/>
              </a:rPr>
              <a:t>ise  </a:t>
            </a:r>
            <a:r>
              <a:rPr sz="2000" spc="-70" dirty="0">
                <a:latin typeface="Arial"/>
                <a:cs typeface="Arial"/>
              </a:rPr>
              <a:t>çevrelediği </a:t>
            </a:r>
            <a:r>
              <a:rPr sz="2000" spc="-30" dirty="0">
                <a:latin typeface="Arial"/>
                <a:cs typeface="Arial"/>
              </a:rPr>
              <a:t>iletkenler </a:t>
            </a:r>
            <a:r>
              <a:rPr sz="2000" spc="-60" dirty="0">
                <a:latin typeface="Arial"/>
                <a:cs typeface="Arial"/>
              </a:rPr>
              <a:t>üzerinedir.  </a:t>
            </a:r>
            <a:r>
              <a:rPr sz="2000" spc="-45" dirty="0">
                <a:latin typeface="Arial"/>
                <a:cs typeface="Arial"/>
              </a:rPr>
              <a:t>Manyetik </a:t>
            </a:r>
            <a:r>
              <a:rPr sz="2000" spc="-85" dirty="0">
                <a:latin typeface="Arial"/>
                <a:cs typeface="Arial"/>
              </a:rPr>
              <a:t>alan, </a:t>
            </a:r>
            <a:r>
              <a:rPr sz="2000" spc="-60" dirty="0">
                <a:latin typeface="Arial"/>
                <a:cs typeface="Arial"/>
              </a:rPr>
              <a:t>manyetik </a:t>
            </a:r>
            <a:r>
              <a:rPr sz="2000" spc="-90" dirty="0">
                <a:latin typeface="Arial"/>
                <a:cs typeface="Arial"/>
              </a:rPr>
              <a:t>alan </a:t>
            </a:r>
            <a:r>
              <a:rPr sz="2000" spc="-75" dirty="0">
                <a:latin typeface="Arial"/>
                <a:cs typeface="Arial"/>
              </a:rPr>
              <a:t>içersinde  </a:t>
            </a:r>
            <a:r>
              <a:rPr sz="2000" spc="-70" dirty="0">
                <a:latin typeface="Arial"/>
                <a:cs typeface="Arial"/>
              </a:rPr>
              <a:t>olan </a:t>
            </a:r>
            <a:r>
              <a:rPr sz="2000" spc="-110" dirty="0">
                <a:latin typeface="Arial"/>
                <a:cs typeface="Arial"/>
              </a:rPr>
              <a:t>ve </a:t>
            </a:r>
            <a:r>
              <a:rPr sz="2000" spc="-105" dirty="0">
                <a:latin typeface="Arial"/>
                <a:cs typeface="Arial"/>
              </a:rPr>
              <a:t>akım </a:t>
            </a:r>
            <a:r>
              <a:rPr sz="2000" spc="-95" dirty="0">
                <a:latin typeface="Arial"/>
                <a:cs typeface="Arial"/>
              </a:rPr>
              <a:t>taşıyan </a:t>
            </a:r>
            <a:r>
              <a:rPr sz="2000" spc="-10" dirty="0">
                <a:latin typeface="Arial"/>
                <a:cs typeface="Arial"/>
              </a:rPr>
              <a:t>bir </a:t>
            </a:r>
            <a:r>
              <a:rPr sz="2000" spc="-35" dirty="0">
                <a:latin typeface="Arial"/>
                <a:cs typeface="Arial"/>
              </a:rPr>
              <a:t>iletken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üzerinde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5007E06A-1811-4CA3-8F97-33DBEA043321}"/>
              </a:ext>
            </a:extLst>
          </p:cNvPr>
          <p:cNvSpPr txBox="1"/>
          <p:nvPr/>
        </p:nvSpPr>
        <p:spPr>
          <a:xfrm>
            <a:off x="1277747" y="376244"/>
            <a:ext cx="68414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0"/>
              </a:spcBef>
            </a:pPr>
            <a:r>
              <a:rPr sz="2400" b="1" spc="-95" dirty="0">
                <a:solidFill>
                  <a:srgbClr val="FF0000"/>
                </a:solidFill>
                <a:latin typeface="Arial"/>
                <a:cs typeface="Arial"/>
              </a:rPr>
              <a:t>1.6 </a:t>
            </a:r>
            <a:r>
              <a:rPr sz="2400" b="1" spc="-185" dirty="0">
                <a:solidFill>
                  <a:srgbClr val="FF0000"/>
                </a:solidFill>
                <a:latin typeface="Arial"/>
                <a:cs typeface="Arial"/>
              </a:rPr>
              <a:t>Bir </a:t>
            </a:r>
            <a:r>
              <a:rPr sz="2400" b="1" spc="-125" dirty="0">
                <a:solidFill>
                  <a:srgbClr val="FF0000"/>
                </a:solidFill>
                <a:latin typeface="Arial"/>
                <a:cs typeface="Arial"/>
              </a:rPr>
              <a:t>İletkende </a:t>
            </a: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Endükleme </a:t>
            </a:r>
            <a:r>
              <a:rPr sz="2400" b="1" spc="-170" dirty="0" err="1">
                <a:solidFill>
                  <a:srgbClr val="FF0000"/>
                </a:solidFill>
                <a:latin typeface="Arial"/>
                <a:cs typeface="Arial"/>
              </a:rPr>
              <a:t>Kuvvetinin</a:t>
            </a:r>
            <a:r>
              <a:rPr sz="24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30" dirty="0" err="1">
                <a:solidFill>
                  <a:srgbClr val="FF0000"/>
                </a:solidFill>
                <a:latin typeface="Arial"/>
                <a:cs typeface="Arial"/>
              </a:rPr>
              <a:t>Üretilmesi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5515102" y="5551728"/>
            <a:ext cx="23876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75" dirty="0">
                <a:latin typeface="Arial"/>
                <a:cs typeface="Arial"/>
              </a:rPr>
              <a:t>Meydana gelen </a:t>
            </a:r>
            <a:r>
              <a:rPr sz="1600" spc="-50" dirty="0">
                <a:latin typeface="Arial"/>
                <a:cs typeface="Arial"/>
              </a:rPr>
              <a:t>manyetik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95" dirty="0">
                <a:latin typeface="Arial"/>
                <a:cs typeface="Arial"/>
              </a:rPr>
              <a:t>akı  </a:t>
            </a:r>
            <a:r>
              <a:rPr sz="1600" spc="-30" dirty="0">
                <a:latin typeface="Arial"/>
                <a:cs typeface="Arial"/>
              </a:rPr>
              <a:t>iletkeni </a:t>
            </a:r>
            <a:r>
              <a:rPr sz="1600" spc="-130" dirty="0">
                <a:latin typeface="Arial"/>
                <a:cs typeface="Arial"/>
              </a:rPr>
              <a:t>aşağı </a:t>
            </a:r>
            <a:r>
              <a:rPr sz="1600" spc="-60" dirty="0">
                <a:latin typeface="Arial"/>
                <a:cs typeface="Arial"/>
              </a:rPr>
              <a:t>doğru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4212" y="1612900"/>
            <a:ext cx="2520950" cy="187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8540" y="851661"/>
            <a:ext cx="77717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400" b="1" spc="-140" dirty="0">
                <a:solidFill>
                  <a:srgbClr val="FF0000"/>
                </a:solidFill>
                <a:latin typeface="Arial"/>
                <a:cs typeface="Arial"/>
              </a:rPr>
              <a:t>alan </a:t>
            </a:r>
            <a:r>
              <a:rPr sz="2400" b="1" spc="-155" dirty="0">
                <a:solidFill>
                  <a:srgbClr val="FF0000"/>
                </a:solidFill>
                <a:latin typeface="Arial"/>
                <a:cs typeface="Arial"/>
              </a:rPr>
              <a:t>içindeki </a:t>
            </a:r>
            <a:r>
              <a:rPr sz="2400" b="1" spc="-150" dirty="0">
                <a:solidFill>
                  <a:srgbClr val="FF0000"/>
                </a:solidFill>
                <a:latin typeface="Arial"/>
                <a:cs typeface="Arial"/>
              </a:rPr>
              <a:t>akım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taşıyan </a:t>
            </a:r>
            <a:r>
              <a:rPr sz="2400" b="1" spc="-120" dirty="0">
                <a:solidFill>
                  <a:srgbClr val="FF0000"/>
                </a:solidFill>
                <a:latin typeface="Arial"/>
                <a:cs typeface="Arial"/>
              </a:rPr>
              <a:t>iletken </a:t>
            </a:r>
            <a:r>
              <a:rPr sz="2400" b="1" spc="-155" dirty="0">
                <a:solidFill>
                  <a:srgbClr val="FF0000"/>
                </a:solidFill>
                <a:latin typeface="Arial"/>
                <a:cs typeface="Arial"/>
              </a:rPr>
              <a:t>üzerindeki</a:t>
            </a: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FF0000"/>
                </a:solidFill>
                <a:latin typeface="Arial"/>
                <a:cs typeface="Arial"/>
              </a:rPr>
              <a:t>kuvvet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3016" y="3507740"/>
            <a:ext cx="22155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"/>
                <a:cs typeface="Arial"/>
              </a:rPr>
              <a:t>İletken </a:t>
            </a:r>
            <a:r>
              <a:rPr sz="1600" spc="-60" dirty="0">
                <a:latin typeface="Arial"/>
                <a:cs typeface="Arial"/>
              </a:rPr>
              <a:t>manyetik </a:t>
            </a:r>
            <a:r>
              <a:rPr sz="1600" spc="-85" dirty="0">
                <a:latin typeface="Arial"/>
                <a:cs typeface="Arial"/>
              </a:rPr>
              <a:t>alana</a:t>
            </a:r>
            <a:r>
              <a:rPr sz="1600" spc="-22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dik,  </a:t>
            </a:r>
            <a:r>
              <a:rPr sz="1600" spc="-60" dirty="0">
                <a:latin typeface="Arial"/>
                <a:cs typeface="Arial"/>
              </a:rPr>
              <a:t>kuvvet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maksimumdur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19700" y="1612900"/>
            <a:ext cx="2736850" cy="171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43854" y="3371215"/>
            <a:ext cx="25323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"/>
                <a:cs typeface="Arial"/>
              </a:rPr>
              <a:t>İletken </a:t>
            </a:r>
            <a:r>
              <a:rPr sz="1600" spc="-60" dirty="0">
                <a:latin typeface="Arial"/>
                <a:cs typeface="Arial"/>
              </a:rPr>
              <a:t>manyetik </a:t>
            </a:r>
            <a:r>
              <a:rPr sz="1600" spc="-85" dirty="0">
                <a:latin typeface="Arial"/>
                <a:cs typeface="Arial"/>
              </a:rPr>
              <a:t>alana</a:t>
            </a:r>
            <a:r>
              <a:rPr sz="1600" spc="-19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paralel,  kuvvet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sıfırdır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187" y="4205223"/>
            <a:ext cx="2757424" cy="13224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4644" y="5668771"/>
            <a:ext cx="21939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latin typeface="Arial"/>
                <a:cs typeface="Arial"/>
              </a:rPr>
              <a:t>Kutup </a:t>
            </a:r>
            <a:r>
              <a:rPr sz="1600" spc="-95" dirty="0">
                <a:latin typeface="Arial"/>
                <a:cs typeface="Arial"/>
              </a:rPr>
              <a:t>ve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iletken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60" dirty="0">
                <a:latin typeface="Arial"/>
                <a:cs typeface="Arial"/>
              </a:rPr>
              <a:t>manyetik </a:t>
            </a:r>
            <a:r>
              <a:rPr sz="1600" spc="-65" dirty="0">
                <a:latin typeface="Arial"/>
                <a:cs typeface="Arial"/>
              </a:rPr>
              <a:t>akılarının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yönleri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8625" y="4062412"/>
            <a:ext cx="2519426" cy="153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78587" y="414082"/>
            <a:ext cx="8639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solidFill>
                  <a:srgbClr val="FF0000"/>
                </a:solidFill>
                <a:latin typeface="Arial"/>
                <a:cs typeface="Arial"/>
              </a:rPr>
              <a:t>Manyetik </a:t>
            </a:r>
            <a:r>
              <a:rPr sz="2000" b="1" spc="-120" dirty="0">
                <a:solidFill>
                  <a:srgbClr val="FF0000"/>
                </a:solidFill>
                <a:latin typeface="Arial"/>
                <a:cs typeface="Arial"/>
              </a:rPr>
              <a:t>alan </a:t>
            </a:r>
            <a:r>
              <a:rPr sz="2000" b="1" spc="-135" dirty="0">
                <a:solidFill>
                  <a:srgbClr val="FF0000"/>
                </a:solidFill>
                <a:latin typeface="Arial"/>
                <a:cs typeface="Arial"/>
              </a:rPr>
              <a:t>içinde </a:t>
            </a:r>
            <a:r>
              <a:rPr sz="2000" b="1" spc="-100" dirty="0">
                <a:solidFill>
                  <a:srgbClr val="FF0000"/>
                </a:solidFill>
                <a:latin typeface="Arial"/>
                <a:cs typeface="Arial"/>
              </a:rPr>
              <a:t>hareket </a:t>
            </a:r>
            <a:r>
              <a:rPr sz="2000" b="1" spc="-130" dirty="0">
                <a:solidFill>
                  <a:srgbClr val="FF0000"/>
                </a:solidFill>
                <a:latin typeface="Arial"/>
                <a:cs typeface="Arial"/>
              </a:rPr>
              <a:t>eden </a:t>
            </a:r>
            <a:r>
              <a:rPr sz="2000" b="1" spc="-95" dirty="0">
                <a:solidFill>
                  <a:srgbClr val="FF0000"/>
                </a:solidFill>
                <a:latin typeface="Arial"/>
                <a:cs typeface="Arial"/>
              </a:rPr>
              <a:t>bir iletkende 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endükleme </a:t>
            </a:r>
            <a:r>
              <a:rPr sz="2000" b="1" spc="-114" dirty="0">
                <a:solidFill>
                  <a:srgbClr val="FF0000"/>
                </a:solidFill>
                <a:latin typeface="Arial"/>
                <a:cs typeface="Arial"/>
              </a:rPr>
              <a:t>geriliminin</a:t>
            </a:r>
            <a:r>
              <a:rPr sz="2000" b="1" spc="-1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spc="-105" dirty="0">
                <a:solidFill>
                  <a:srgbClr val="FF0000"/>
                </a:solidFill>
                <a:latin typeface="Arial"/>
                <a:cs typeface="Arial"/>
              </a:rPr>
              <a:t>üretilmesi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7627" y="1429385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70"/>
                </a:lnTo>
              </a:path>
              <a:path w="118745" h="115569">
                <a:moveTo>
                  <a:pt x="0" y="115570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1900" y="1429385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70"/>
                </a:lnTo>
              </a:path>
              <a:path w="118745" h="115569">
                <a:moveTo>
                  <a:pt x="0" y="115570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6173" y="1429385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70"/>
                </a:lnTo>
              </a:path>
              <a:path w="118745" h="115569">
                <a:moveTo>
                  <a:pt x="0" y="115570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67627" y="1823593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69"/>
                </a:lnTo>
              </a:path>
              <a:path w="118745" h="115569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11900" y="1823593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69"/>
                </a:lnTo>
              </a:path>
              <a:path w="118745" h="115569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6173" y="1823593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7" y="115569"/>
                </a:lnTo>
              </a:path>
              <a:path w="118745" h="115569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80327" y="2227962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7" y="116840"/>
                </a:lnTo>
              </a:path>
              <a:path w="118745" h="116839">
                <a:moveTo>
                  <a:pt x="0" y="116840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24600" y="2227962"/>
            <a:ext cx="118110" cy="116839"/>
          </a:xfrm>
          <a:custGeom>
            <a:avLst/>
            <a:gdLst/>
            <a:ahLst/>
            <a:cxnLst/>
            <a:rect l="l" t="t" r="r" b="b"/>
            <a:pathLst>
              <a:path w="118109" h="116839">
                <a:moveTo>
                  <a:pt x="0" y="0"/>
                </a:moveTo>
                <a:lnTo>
                  <a:pt x="118109" y="116840"/>
                </a:lnTo>
              </a:path>
              <a:path w="118109" h="116839">
                <a:moveTo>
                  <a:pt x="0" y="116840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6173" y="2227962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7" y="116840"/>
                </a:lnTo>
              </a:path>
              <a:path w="118745" h="116839">
                <a:moveTo>
                  <a:pt x="0" y="116840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0327" y="2633727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7" y="116839"/>
                </a:lnTo>
              </a:path>
              <a:path w="118745" h="116839">
                <a:moveTo>
                  <a:pt x="0" y="11683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24600" y="2633727"/>
            <a:ext cx="118110" cy="116839"/>
          </a:xfrm>
          <a:custGeom>
            <a:avLst/>
            <a:gdLst/>
            <a:ahLst/>
            <a:cxnLst/>
            <a:rect l="l" t="t" r="r" b="b"/>
            <a:pathLst>
              <a:path w="118109" h="116839">
                <a:moveTo>
                  <a:pt x="0" y="0"/>
                </a:moveTo>
                <a:lnTo>
                  <a:pt x="118109" y="116839"/>
                </a:lnTo>
              </a:path>
              <a:path w="118109" h="116839">
                <a:moveTo>
                  <a:pt x="0" y="116839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68745" y="2633727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7" y="116839"/>
                </a:lnTo>
              </a:path>
              <a:path w="118745" h="116839">
                <a:moveTo>
                  <a:pt x="0" y="11683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2900" y="3052318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443"/>
                </a:lnTo>
              </a:path>
              <a:path w="118745" h="115570">
                <a:moveTo>
                  <a:pt x="0" y="115443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37173" y="3052318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443"/>
                </a:lnTo>
              </a:path>
              <a:path w="118745" h="115570">
                <a:moveTo>
                  <a:pt x="0" y="115443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81445" y="3052318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443"/>
                </a:lnTo>
              </a:path>
              <a:path w="118745" h="115570">
                <a:moveTo>
                  <a:pt x="0" y="115443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92900" y="3445129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569"/>
                </a:lnTo>
              </a:path>
              <a:path w="118745" h="115570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37173" y="3445129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1445" y="3445129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569"/>
                </a:lnTo>
              </a:path>
              <a:path w="118745" h="115570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05600" y="3850894"/>
            <a:ext cx="118110" cy="115570"/>
          </a:xfrm>
          <a:custGeom>
            <a:avLst/>
            <a:gdLst/>
            <a:ahLst/>
            <a:cxnLst/>
            <a:rect l="l" t="t" r="r" b="b"/>
            <a:pathLst>
              <a:path w="118109" h="115570">
                <a:moveTo>
                  <a:pt x="0" y="0"/>
                </a:moveTo>
                <a:lnTo>
                  <a:pt x="118109" y="115569"/>
                </a:lnTo>
              </a:path>
              <a:path w="118109" h="115570">
                <a:moveTo>
                  <a:pt x="0" y="115569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9745" y="3850894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81445" y="3850894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569"/>
                </a:lnTo>
              </a:path>
              <a:path w="118745" h="115570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5600" y="1371600"/>
            <a:ext cx="898525" cy="3174365"/>
          </a:xfrm>
          <a:custGeom>
            <a:avLst/>
            <a:gdLst/>
            <a:ahLst/>
            <a:cxnLst/>
            <a:rect l="l" t="t" r="r" b="b"/>
            <a:pathLst>
              <a:path w="898525" h="3174365">
                <a:moveTo>
                  <a:pt x="424561" y="57785"/>
                </a:moveTo>
                <a:lnTo>
                  <a:pt x="424561" y="3116072"/>
                </a:lnTo>
              </a:path>
              <a:path w="898525" h="3174365">
                <a:moveTo>
                  <a:pt x="898525" y="57785"/>
                </a:moveTo>
                <a:lnTo>
                  <a:pt x="898525" y="3116072"/>
                </a:lnTo>
              </a:path>
              <a:path w="898525" h="3174365">
                <a:moveTo>
                  <a:pt x="898525" y="57785"/>
                </a:moveTo>
                <a:lnTo>
                  <a:pt x="851128" y="40509"/>
                </a:lnTo>
                <a:lnTo>
                  <a:pt x="803732" y="24771"/>
                </a:lnTo>
                <a:lnTo>
                  <a:pt x="756335" y="11891"/>
                </a:lnTo>
                <a:lnTo>
                  <a:pt x="708939" y="3193"/>
                </a:lnTo>
                <a:lnTo>
                  <a:pt x="661543" y="0"/>
                </a:lnTo>
                <a:lnTo>
                  <a:pt x="607465" y="5131"/>
                </a:lnTo>
                <a:lnTo>
                  <a:pt x="546706" y="17706"/>
                </a:lnTo>
                <a:lnTo>
                  <a:pt x="489288" y="33494"/>
                </a:lnTo>
                <a:lnTo>
                  <a:pt x="445232" y="48264"/>
                </a:lnTo>
                <a:lnTo>
                  <a:pt x="424561" y="57785"/>
                </a:lnTo>
              </a:path>
              <a:path w="898525" h="3174365">
                <a:moveTo>
                  <a:pt x="424561" y="3116072"/>
                </a:moveTo>
                <a:lnTo>
                  <a:pt x="471957" y="3133395"/>
                </a:lnTo>
                <a:lnTo>
                  <a:pt x="519353" y="3149140"/>
                </a:lnTo>
                <a:lnTo>
                  <a:pt x="566750" y="3162002"/>
                </a:lnTo>
                <a:lnTo>
                  <a:pt x="614146" y="3170675"/>
                </a:lnTo>
                <a:lnTo>
                  <a:pt x="661543" y="3173857"/>
                </a:lnTo>
                <a:lnTo>
                  <a:pt x="715620" y="3168725"/>
                </a:lnTo>
                <a:lnTo>
                  <a:pt x="776379" y="3156150"/>
                </a:lnTo>
                <a:lnTo>
                  <a:pt x="833797" y="3140362"/>
                </a:lnTo>
                <a:lnTo>
                  <a:pt x="877853" y="3125592"/>
                </a:lnTo>
                <a:lnTo>
                  <a:pt x="898525" y="3116072"/>
                </a:lnTo>
              </a:path>
              <a:path w="898525" h="3174365">
                <a:moveTo>
                  <a:pt x="898525" y="3116072"/>
                </a:moveTo>
                <a:lnTo>
                  <a:pt x="851128" y="3098796"/>
                </a:lnTo>
                <a:lnTo>
                  <a:pt x="803732" y="3083058"/>
                </a:lnTo>
                <a:lnTo>
                  <a:pt x="756335" y="3070178"/>
                </a:lnTo>
                <a:lnTo>
                  <a:pt x="708939" y="3061480"/>
                </a:lnTo>
                <a:lnTo>
                  <a:pt x="661543" y="3058287"/>
                </a:lnTo>
                <a:lnTo>
                  <a:pt x="607465" y="3063418"/>
                </a:lnTo>
                <a:lnTo>
                  <a:pt x="546706" y="3075993"/>
                </a:lnTo>
                <a:lnTo>
                  <a:pt x="489288" y="3091781"/>
                </a:lnTo>
                <a:lnTo>
                  <a:pt x="445232" y="3106551"/>
                </a:lnTo>
                <a:lnTo>
                  <a:pt x="424561" y="3116072"/>
                </a:lnTo>
              </a:path>
              <a:path w="898525" h="3174365">
                <a:moveTo>
                  <a:pt x="0" y="2942717"/>
                </a:moveTo>
                <a:lnTo>
                  <a:pt x="118109" y="3058287"/>
                </a:lnTo>
              </a:path>
              <a:path w="898525" h="3174365">
                <a:moveTo>
                  <a:pt x="0" y="3058287"/>
                </a:moveTo>
                <a:lnTo>
                  <a:pt x="118109" y="294271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49745" y="4314317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81445" y="4314317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7" y="115569"/>
                </a:lnTo>
              </a:path>
              <a:path w="118745" h="115570">
                <a:moveTo>
                  <a:pt x="0" y="115569"/>
                </a:moveTo>
                <a:lnTo>
                  <a:pt x="11823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18423" y="1429385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6" y="115570"/>
                </a:lnTo>
              </a:path>
              <a:path w="118745" h="115569">
                <a:moveTo>
                  <a:pt x="0" y="115570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62695" y="1429385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6" y="115570"/>
                </a:lnTo>
              </a:path>
              <a:path w="118745" h="115569">
                <a:moveTo>
                  <a:pt x="0" y="115570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6968" y="1429385"/>
            <a:ext cx="118110" cy="115570"/>
          </a:xfrm>
          <a:custGeom>
            <a:avLst/>
            <a:gdLst/>
            <a:ahLst/>
            <a:cxnLst/>
            <a:rect l="l" t="t" r="r" b="b"/>
            <a:pathLst>
              <a:path w="118109" h="115569">
                <a:moveTo>
                  <a:pt x="0" y="0"/>
                </a:moveTo>
                <a:lnTo>
                  <a:pt x="118109" y="115570"/>
                </a:lnTo>
              </a:path>
              <a:path w="118109" h="115569">
                <a:moveTo>
                  <a:pt x="0" y="115570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18423" y="1823593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6" y="115569"/>
                </a:lnTo>
              </a:path>
              <a:path w="118745" h="115569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62695" y="1823593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69">
                <a:moveTo>
                  <a:pt x="0" y="0"/>
                </a:moveTo>
                <a:lnTo>
                  <a:pt x="118236" y="115569"/>
                </a:lnTo>
              </a:path>
              <a:path w="118745" h="115569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06968" y="1823593"/>
            <a:ext cx="118110" cy="115570"/>
          </a:xfrm>
          <a:custGeom>
            <a:avLst/>
            <a:gdLst/>
            <a:ahLst/>
            <a:cxnLst/>
            <a:rect l="l" t="t" r="r" b="b"/>
            <a:pathLst>
              <a:path w="118109" h="115569">
                <a:moveTo>
                  <a:pt x="0" y="0"/>
                </a:moveTo>
                <a:lnTo>
                  <a:pt x="118109" y="115569"/>
                </a:lnTo>
              </a:path>
              <a:path w="118109" h="115569">
                <a:moveTo>
                  <a:pt x="0" y="115569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30995" y="2227962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6" y="116840"/>
                </a:lnTo>
              </a:path>
              <a:path w="118745" h="116839">
                <a:moveTo>
                  <a:pt x="0" y="116840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75268" y="2227962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6" y="116840"/>
                </a:lnTo>
              </a:path>
              <a:path w="118745" h="116839">
                <a:moveTo>
                  <a:pt x="0" y="116840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06968" y="2227962"/>
            <a:ext cx="118110" cy="116839"/>
          </a:xfrm>
          <a:custGeom>
            <a:avLst/>
            <a:gdLst/>
            <a:ahLst/>
            <a:cxnLst/>
            <a:rect l="l" t="t" r="r" b="b"/>
            <a:pathLst>
              <a:path w="118109" h="116839">
                <a:moveTo>
                  <a:pt x="0" y="0"/>
                </a:moveTo>
                <a:lnTo>
                  <a:pt x="118109" y="116840"/>
                </a:lnTo>
              </a:path>
              <a:path w="118109" h="116839">
                <a:moveTo>
                  <a:pt x="0" y="116840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30995" y="2633727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6" y="116839"/>
                </a:lnTo>
              </a:path>
              <a:path w="118745" h="116839">
                <a:moveTo>
                  <a:pt x="0" y="11683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75268" y="2633727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6" y="116839"/>
                </a:lnTo>
              </a:path>
              <a:path w="118745" h="116839">
                <a:moveTo>
                  <a:pt x="0" y="11683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19541" y="2633727"/>
            <a:ext cx="118745" cy="116839"/>
          </a:xfrm>
          <a:custGeom>
            <a:avLst/>
            <a:gdLst/>
            <a:ahLst/>
            <a:cxnLst/>
            <a:rect l="l" t="t" r="r" b="b"/>
            <a:pathLst>
              <a:path w="118745" h="116839">
                <a:moveTo>
                  <a:pt x="0" y="0"/>
                </a:moveTo>
                <a:lnTo>
                  <a:pt x="118236" y="116839"/>
                </a:lnTo>
              </a:path>
              <a:path w="118745" h="116839">
                <a:moveTo>
                  <a:pt x="0" y="11683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43695" y="3052318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443"/>
                </a:lnTo>
              </a:path>
              <a:path w="118745" h="115570">
                <a:moveTo>
                  <a:pt x="0" y="115443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87968" y="3052318"/>
            <a:ext cx="118110" cy="115570"/>
          </a:xfrm>
          <a:custGeom>
            <a:avLst/>
            <a:gdLst/>
            <a:ahLst/>
            <a:cxnLst/>
            <a:rect l="l" t="t" r="r" b="b"/>
            <a:pathLst>
              <a:path w="118109" h="115570">
                <a:moveTo>
                  <a:pt x="0" y="0"/>
                </a:moveTo>
                <a:lnTo>
                  <a:pt x="118109" y="115443"/>
                </a:lnTo>
              </a:path>
              <a:path w="118109" h="115570">
                <a:moveTo>
                  <a:pt x="0" y="115443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32115" y="3052318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443"/>
                </a:lnTo>
              </a:path>
              <a:path w="118745" h="115570">
                <a:moveTo>
                  <a:pt x="0" y="115443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87968" y="3445129"/>
            <a:ext cx="118110" cy="115570"/>
          </a:xfrm>
          <a:custGeom>
            <a:avLst/>
            <a:gdLst/>
            <a:ahLst/>
            <a:cxnLst/>
            <a:rect l="l" t="t" r="r" b="b"/>
            <a:pathLst>
              <a:path w="118109" h="115570">
                <a:moveTo>
                  <a:pt x="0" y="0"/>
                </a:moveTo>
                <a:lnTo>
                  <a:pt x="118109" y="115569"/>
                </a:lnTo>
              </a:path>
              <a:path w="118109" h="115570">
                <a:moveTo>
                  <a:pt x="0" y="115569"/>
                </a:moveTo>
                <a:lnTo>
                  <a:pt x="11810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2115" y="3445129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56268" y="3850894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99399" y="3850894"/>
            <a:ext cx="119380" cy="115570"/>
          </a:xfrm>
          <a:custGeom>
            <a:avLst/>
            <a:gdLst/>
            <a:ahLst/>
            <a:cxnLst/>
            <a:rect l="l" t="t" r="r" b="b"/>
            <a:pathLst>
              <a:path w="119379" h="115570">
                <a:moveTo>
                  <a:pt x="0" y="0"/>
                </a:moveTo>
                <a:lnTo>
                  <a:pt x="119379" y="115569"/>
                </a:lnTo>
              </a:path>
              <a:path w="119379" h="115570">
                <a:moveTo>
                  <a:pt x="0" y="115569"/>
                </a:moveTo>
                <a:lnTo>
                  <a:pt x="11937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32115" y="3850894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56268" y="4314317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99399" y="4314317"/>
            <a:ext cx="119380" cy="115570"/>
          </a:xfrm>
          <a:custGeom>
            <a:avLst/>
            <a:gdLst/>
            <a:ahLst/>
            <a:cxnLst/>
            <a:rect l="l" t="t" r="r" b="b"/>
            <a:pathLst>
              <a:path w="119379" h="115570">
                <a:moveTo>
                  <a:pt x="0" y="0"/>
                </a:moveTo>
                <a:lnTo>
                  <a:pt x="119379" y="115569"/>
                </a:lnTo>
              </a:path>
              <a:path w="119379" h="115570">
                <a:moveTo>
                  <a:pt x="0" y="115569"/>
                </a:moveTo>
                <a:lnTo>
                  <a:pt x="11937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32115" y="4314317"/>
            <a:ext cx="118745" cy="115570"/>
          </a:xfrm>
          <a:custGeom>
            <a:avLst/>
            <a:gdLst/>
            <a:ahLst/>
            <a:cxnLst/>
            <a:rect l="l" t="t" r="r" b="b"/>
            <a:pathLst>
              <a:path w="118745" h="115570">
                <a:moveTo>
                  <a:pt x="0" y="0"/>
                </a:moveTo>
                <a:lnTo>
                  <a:pt x="118236" y="115569"/>
                </a:lnTo>
              </a:path>
              <a:path w="118745" h="115570">
                <a:moveTo>
                  <a:pt x="0" y="115569"/>
                </a:moveTo>
                <a:lnTo>
                  <a:pt x="11823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89875" y="3297810"/>
            <a:ext cx="666115" cy="50800"/>
          </a:xfrm>
          <a:custGeom>
            <a:avLst/>
            <a:gdLst/>
            <a:ahLst/>
            <a:cxnLst/>
            <a:rect l="l" t="t" r="r" b="b"/>
            <a:pathLst>
              <a:path w="666115" h="50800">
                <a:moveTo>
                  <a:pt x="589406" y="0"/>
                </a:moveTo>
                <a:lnTo>
                  <a:pt x="589406" y="50800"/>
                </a:lnTo>
                <a:lnTo>
                  <a:pt x="637031" y="34925"/>
                </a:lnTo>
                <a:lnTo>
                  <a:pt x="602106" y="34925"/>
                </a:lnTo>
                <a:lnTo>
                  <a:pt x="602106" y="15875"/>
                </a:lnTo>
                <a:lnTo>
                  <a:pt x="637031" y="15875"/>
                </a:lnTo>
                <a:lnTo>
                  <a:pt x="589406" y="0"/>
                </a:lnTo>
                <a:close/>
              </a:path>
              <a:path w="666115" h="50800">
                <a:moveTo>
                  <a:pt x="589406" y="15875"/>
                </a:moveTo>
                <a:lnTo>
                  <a:pt x="0" y="15875"/>
                </a:lnTo>
                <a:lnTo>
                  <a:pt x="0" y="34925"/>
                </a:lnTo>
                <a:lnTo>
                  <a:pt x="589406" y="34925"/>
                </a:lnTo>
                <a:lnTo>
                  <a:pt x="589406" y="15875"/>
                </a:lnTo>
                <a:close/>
              </a:path>
              <a:path w="666115" h="50800">
                <a:moveTo>
                  <a:pt x="637031" y="15875"/>
                </a:moveTo>
                <a:lnTo>
                  <a:pt x="602106" y="15875"/>
                </a:lnTo>
                <a:lnTo>
                  <a:pt x="602106" y="34925"/>
                </a:lnTo>
                <a:lnTo>
                  <a:pt x="637031" y="34925"/>
                </a:lnTo>
                <a:lnTo>
                  <a:pt x="665606" y="25400"/>
                </a:lnTo>
                <a:lnTo>
                  <a:pt x="637031" y="15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252842" y="1452245"/>
            <a:ext cx="254000" cy="50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sz="1600" spc="-10" dirty="0">
                <a:latin typeface="Times New Roman"/>
                <a:cs typeface="Times New Roman"/>
              </a:rPr>
              <a:t>++</a:t>
            </a:r>
            <a:endParaRPr sz="1600">
              <a:latin typeface="Times New Roman"/>
              <a:cs typeface="Times New Roman"/>
            </a:endParaRPr>
          </a:p>
          <a:p>
            <a:pPr marL="26034">
              <a:lnSpc>
                <a:spcPts val="1900"/>
              </a:lnSpc>
            </a:pPr>
            <a:r>
              <a:rPr sz="1600" spc="-135" dirty="0">
                <a:latin typeface="Arial"/>
                <a:cs typeface="Arial"/>
              </a:rPr>
              <a:t>++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478142" y="1076453"/>
            <a:ext cx="675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585" algn="l"/>
                <a:tab pos="661670" algn="l"/>
              </a:tabLst>
            </a:pPr>
            <a:r>
              <a:rPr sz="1800" spc="-225" dirty="0">
                <a:latin typeface="Arial"/>
                <a:cs typeface="Arial"/>
              </a:rPr>
              <a:t>B	</a:t>
            </a:r>
            <a:r>
              <a:rPr sz="1800" u="sng" spc="-3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2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37271" y="1076453"/>
            <a:ext cx="324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150" algn="l"/>
              </a:tabLst>
            </a:pPr>
            <a:r>
              <a:rPr sz="1800" u="sng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6930516" y="1476884"/>
            <a:ext cx="1006475" cy="3012440"/>
            <a:chOff x="6994143" y="2370201"/>
            <a:chExt cx="1006475" cy="3012440"/>
          </a:xfrm>
        </p:grpSpPr>
        <p:sp>
          <p:nvSpPr>
            <p:cNvPr id="62" name="object 62"/>
            <p:cNvSpPr/>
            <p:nvPr/>
          </p:nvSpPr>
          <p:spPr>
            <a:xfrm>
              <a:off x="7713598" y="2389505"/>
              <a:ext cx="250190" cy="2991485"/>
            </a:xfrm>
            <a:custGeom>
              <a:avLst/>
              <a:gdLst/>
              <a:ahLst/>
              <a:cxnLst/>
              <a:rect l="l" t="t" r="r" b="b"/>
              <a:pathLst>
                <a:path w="250190" h="2991485">
                  <a:moveTo>
                    <a:pt x="250190" y="2991485"/>
                  </a:moveTo>
                  <a:lnTo>
                    <a:pt x="0" y="2991485"/>
                  </a:lnTo>
                </a:path>
                <a:path w="250190" h="2991485">
                  <a:moveTo>
                    <a:pt x="153797" y="1602359"/>
                  </a:moveTo>
                  <a:lnTo>
                    <a:pt x="153797" y="2933700"/>
                  </a:lnTo>
                </a:path>
                <a:path w="250190" h="2991485">
                  <a:moveTo>
                    <a:pt x="153797" y="0"/>
                  </a:moveTo>
                  <a:lnTo>
                    <a:pt x="153797" y="121718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838693" y="3606685"/>
              <a:ext cx="161925" cy="385445"/>
            </a:xfrm>
            <a:custGeom>
              <a:avLst/>
              <a:gdLst/>
              <a:ahLst/>
              <a:cxnLst/>
              <a:rect l="l" t="t" r="r" b="b"/>
              <a:pathLst>
                <a:path w="161925" h="385445">
                  <a:moveTo>
                    <a:pt x="161810" y="0"/>
                  </a:moveTo>
                  <a:lnTo>
                    <a:pt x="0" y="0"/>
                  </a:lnTo>
                  <a:lnTo>
                    <a:pt x="0" y="385178"/>
                  </a:lnTo>
                  <a:lnTo>
                    <a:pt x="161810" y="385178"/>
                  </a:lnTo>
                  <a:lnTo>
                    <a:pt x="1618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94143" y="2370201"/>
              <a:ext cx="59055" cy="2953385"/>
            </a:xfrm>
            <a:custGeom>
              <a:avLst/>
              <a:gdLst/>
              <a:ahLst/>
              <a:cxnLst/>
              <a:rect l="l" t="t" r="r" b="b"/>
              <a:pathLst>
                <a:path w="59054" h="2953385">
                  <a:moveTo>
                    <a:pt x="26762" y="2902283"/>
                  </a:moveTo>
                  <a:lnTo>
                    <a:pt x="7747" y="2902331"/>
                  </a:lnTo>
                  <a:lnTo>
                    <a:pt x="33274" y="2953004"/>
                  </a:lnTo>
                  <a:lnTo>
                    <a:pt x="52228" y="2914904"/>
                  </a:lnTo>
                  <a:lnTo>
                    <a:pt x="26797" y="2914904"/>
                  </a:lnTo>
                  <a:lnTo>
                    <a:pt x="26762" y="2902283"/>
                  </a:lnTo>
                  <a:close/>
                </a:path>
                <a:path w="59054" h="2953385">
                  <a:moveTo>
                    <a:pt x="39462" y="2902251"/>
                  </a:moveTo>
                  <a:lnTo>
                    <a:pt x="26762" y="2902283"/>
                  </a:lnTo>
                  <a:lnTo>
                    <a:pt x="26797" y="2914904"/>
                  </a:lnTo>
                  <a:lnTo>
                    <a:pt x="39497" y="2914904"/>
                  </a:lnTo>
                  <a:lnTo>
                    <a:pt x="39462" y="2902251"/>
                  </a:lnTo>
                  <a:close/>
                </a:path>
                <a:path w="59054" h="2953385">
                  <a:moveTo>
                    <a:pt x="58547" y="2902204"/>
                  </a:moveTo>
                  <a:lnTo>
                    <a:pt x="39462" y="2902251"/>
                  </a:lnTo>
                  <a:lnTo>
                    <a:pt x="39497" y="2914904"/>
                  </a:lnTo>
                  <a:lnTo>
                    <a:pt x="52228" y="2914904"/>
                  </a:lnTo>
                  <a:lnTo>
                    <a:pt x="58547" y="2902204"/>
                  </a:lnTo>
                  <a:close/>
                </a:path>
                <a:path w="59054" h="2953385">
                  <a:moveTo>
                    <a:pt x="31657" y="50847"/>
                  </a:moveTo>
                  <a:lnTo>
                    <a:pt x="18957" y="50879"/>
                  </a:lnTo>
                  <a:lnTo>
                    <a:pt x="26762" y="2902283"/>
                  </a:lnTo>
                  <a:lnTo>
                    <a:pt x="39462" y="2902251"/>
                  </a:lnTo>
                  <a:lnTo>
                    <a:pt x="31657" y="50847"/>
                  </a:lnTo>
                  <a:close/>
                </a:path>
                <a:path w="59054" h="2953385">
                  <a:moveTo>
                    <a:pt x="25146" y="0"/>
                  </a:moveTo>
                  <a:lnTo>
                    <a:pt x="0" y="50926"/>
                  </a:lnTo>
                  <a:lnTo>
                    <a:pt x="18957" y="50879"/>
                  </a:lnTo>
                  <a:lnTo>
                    <a:pt x="18923" y="38100"/>
                  </a:lnTo>
                  <a:lnTo>
                    <a:pt x="44386" y="38100"/>
                  </a:lnTo>
                  <a:lnTo>
                    <a:pt x="25146" y="0"/>
                  </a:lnTo>
                  <a:close/>
                </a:path>
                <a:path w="59054" h="2953385">
                  <a:moveTo>
                    <a:pt x="31623" y="38100"/>
                  </a:moveTo>
                  <a:lnTo>
                    <a:pt x="18923" y="38100"/>
                  </a:lnTo>
                  <a:lnTo>
                    <a:pt x="18957" y="50879"/>
                  </a:lnTo>
                  <a:lnTo>
                    <a:pt x="31657" y="50847"/>
                  </a:lnTo>
                  <a:lnTo>
                    <a:pt x="31623" y="38100"/>
                  </a:lnTo>
                  <a:close/>
                </a:path>
                <a:path w="59054" h="2953385">
                  <a:moveTo>
                    <a:pt x="44386" y="38100"/>
                  </a:moveTo>
                  <a:lnTo>
                    <a:pt x="31623" y="38100"/>
                  </a:lnTo>
                  <a:lnTo>
                    <a:pt x="31657" y="50847"/>
                  </a:lnTo>
                  <a:lnTo>
                    <a:pt x="50800" y="50800"/>
                  </a:lnTo>
                  <a:lnTo>
                    <a:pt x="4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763764" y="2695144"/>
            <a:ext cx="54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5" dirty="0"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875399" y="2750541"/>
            <a:ext cx="197485" cy="4946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070"/>
              </a:lnSpc>
            </a:pPr>
            <a:r>
              <a:rPr sz="1800" i="1" spc="-14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858127" y="4468368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25019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939151" y="1673302"/>
            <a:ext cx="563880" cy="426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2070"/>
              </a:lnSpc>
            </a:pPr>
            <a:r>
              <a:rPr sz="1800" b="1" spc="-190" dirty="0">
                <a:latin typeface="Arial"/>
                <a:cs typeface="Arial"/>
              </a:rPr>
              <a:t>v</a:t>
            </a:r>
            <a:r>
              <a:rPr sz="1800" spc="-190" dirty="0">
                <a:latin typeface="Arial"/>
                <a:cs typeface="Arial"/>
              </a:rPr>
              <a:t>x</a:t>
            </a:r>
            <a:r>
              <a:rPr sz="1800" b="1" spc="-19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077584" y="1060578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588755" y="2981643"/>
            <a:ext cx="320675" cy="439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812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40"/>
              </a:spcBef>
            </a:pPr>
            <a:r>
              <a:rPr sz="1800" spc="-90" dirty="0">
                <a:latin typeface="Arial"/>
                <a:cs typeface="Arial"/>
              </a:rPr>
              <a:t>v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285481" y="3558439"/>
            <a:ext cx="160020" cy="7664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10" dirty="0">
                <a:latin typeface="Times New Roman"/>
                <a:cs typeface="Times New Roman"/>
              </a:rPr>
              <a:t>--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600" spc="-10" dirty="0">
                <a:latin typeface="Times New Roman"/>
                <a:cs typeface="Times New Roman"/>
              </a:rPr>
              <a:t>--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224774" y="2086737"/>
            <a:ext cx="50800" cy="601345"/>
          </a:xfrm>
          <a:custGeom>
            <a:avLst/>
            <a:gdLst/>
            <a:ahLst/>
            <a:cxnLst/>
            <a:rect l="l" t="t" r="r" b="b"/>
            <a:pathLst>
              <a:path w="50800" h="601345">
                <a:moveTo>
                  <a:pt x="34925" y="63500"/>
                </a:moveTo>
                <a:lnTo>
                  <a:pt x="15875" y="63500"/>
                </a:lnTo>
                <a:lnTo>
                  <a:pt x="15875" y="600837"/>
                </a:lnTo>
                <a:lnTo>
                  <a:pt x="34925" y="600837"/>
                </a:lnTo>
                <a:lnTo>
                  <a:pt x="34925" y="63500"/>
                </a:lnTo>
                <a:close/>
              </a:path>
              <a:path w="50800" h="601345">
                <a:moveTo>
                  <a:pt x="25400" y="0"/>
                </a:moveTo>
                <a:lnTo>
                  <a:pt x="0" y="76200"/>
                </a:lnTo>
                <a:lnTo>
                  <a:pt x="15875" y="76200"/>
                </a:lnTo>
                <a:lnTo>
                  <a:pt x="15875" y="63500"/>
                </a:lnTo>
                <a:lnTo>
                  <a:pt x="46566" y="63500"/>
                </a:lnTo>
                <a:lnTo>
                  <a:pt x="25400" y="0"/>
                </a:lnTo>
                <a:close/>
              </a:path>
              <a:path w="50800" h="601345">
                <a:moveTo>
                  <a:pt x="46566" y="63500"/>
                </a:moveTo>
                <a:lnTo>
                  <a:pt x="34925" y="63500"/>
                </a:lnTo>
                <a:lnTo>
                  <a:pt x="34925" y="76200"/>
                </a:lnTo>
                <a:lnTo>
                  <a:pt x="50800" y="76200"/>
                </a:lnTo>
                <a:lnTo>
                  <a:pt x="46566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8108188" y="1101344"/>
            <a:ext cx="539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1320" algn="l"/>
              </a:tabLst>
            </a:pPr>
            <a:r>
              <a:rPr sz="1800" spc="-225" dirty="0">
                <a:latin typeface="Arial"/>
                <a:cs typeface="Arial"/>
              </a:rPr>
              <a:t>B	</a:t>
            </a:r>
            <a:r>
              <a:rPr sz="2700" spc="-337" baseline="1543" dirty="0">
                <a:latin typeface="Arial"/>
                <a:cs typeface="Arial"/>
              </a:rPr>
              <a:t>B</a:t>
            </a:r>
            <a:endParaRPr sz="2700" baseline="1543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73302" y="3857179"/>
            <a:ext cx="40678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35" dirty="0">
                <a:latin typeface="Arial"/>
                <a:cs typeface="Arial"/>
              </a:rPr>
              <a:t>v </a:t>
            </a:r>
            <a:r>
              <a:rPr sz="1600" spc="-40" dirty="0">
                <a:latin typeface="Arial"/>
                <a:cs typeface="Arial"/>
              </a:rPr>
              <a:t>iletkenin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hızı,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265" dirty="0">
                <a:latin typeface="Arial"/>
                <a:cs typeface="Arial"/>
              </a:rPr>
              <a:t>B </a:t>
            </a:r>
            <a:r>
              <a:rPr sz="1600" spc="-60" dirty="0">
                <a:latin typeface="Arial"/>
                <a:cs typeface="Arial"/>
              </a:rPr>
              <a:t>manyetik </a:t>
            </a:r>
            <a:r>
              <a:rPr sz="1600" spc="-95" dirty="0">
                <a:latin typeface="Arial"/>
                <a:cs typeface="Arial"/>
              </a:rPr>
              <a:t>akı </a:t>
            </a:r>
            <a:r>
              <a:rPr sz="1600" spc="-75" dirty="0">
                <a:latin typeface="Arial"/>
                <a:cs typeface="Arial"/>
              </a:rPr>
              <a:t>yoğunluğu</a:t>
            </a:r>
            <a:r>
              <a:rPr sz="1600" spc="-13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vektörü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latin typeface="Arial"/>
                <a:cs typeface="Arial"/>
              </a:rPr>
              <a:t>I </a:t>
            </a:r>
            <a:r>
              <a:rPr sz="1600" spc="-60" dirty="0">
                <a:latin typeface="Arial"/>
                <a:cs typeface="Arial"/>
              </a:rPr>
              <a:t>manyetik </a:t>
            </a:r>
            <a:r>
              <a:rPr sz="1600" spc="-75" dirty="0">
                <a:latin typeface="Arial"/>
                <a:cs typeface="Arial"/>
              </a:rPr>
              <a:t>alan </a:t>
            </a:r>
            <a:r>
              <a:rPr sz="1600" spc="-50" dirty="0">
                <a:latin typeface="Arial"/>
                <a:cs typeface="Arial"/>
              </a:rPr>
              <a:t>içindeki </a:t>
            </a:r>
            <a:r>
              <a:rPr sz="1600" spc="-40" dirty="0">
                <a:latin typeface="Arial"/>
                <a:cs typeface="Arial"/>
              </a:rPr>
              <a:t>iletkenin </a:t>
            </a:r>
            <a:r>
              <a:rPr sz="1600" spc="-70" dirty="0">
                <a:latin typeface="Arial"/>
                <a:cs typeface="Arial"/>
              </a:rPr>
              <a:t>uzunluk</a:t>
            </a:r>
            <a:r>
              <a:rPr sz="1600" spc="-27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vektörü</a:t>
            </a:r>
            <a:endParaRPr sz="16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072004" y="3323210"/>
            <a:ext cx="2087499" cy="498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57327" y="1234236"/>
            <a:ext cx="53181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Arial"/>
                <a:cs typeface="Arial"/>
              </a:rPr>
              <a:t>Manyetik </a:t>
            </a:r>
            <a:r>
              <a:rPr sz="2400" spc="-105" dirty="0">
                <a:latin typeface="Arial"/>
                <a:cs typeface="Arial"/>
              </a:rPr>
              <a:t>alanın </a:t>
            </a:r>
            <a:r>
              <a:rPr sz="2400" spc="-120" dirty="0">
                <a:latin typeface="Arial"/>
                <a:cs typeface="Arial"/>
              </a:rPr>
              <a:t>çevresi </a:t>
            </a:r>
            <a:r>
              <a:rPr sz="2400" spc="-40" dirty="0">
                <a:latin typeface="Arial"/>
                <a:cs typeface="Arial"/>
              </a:rPr>
              <a:t>ile </a:t>
            </a:r>
            <a:r>
              <a:rPr sz="2400" spc="-55" dirty="0">
                <a:latin typeface="Arial"/>
                <a:cs typeface="Arial"/>
              </a:rPr>
              <a:t>etkileşiminin  </a:t>
            </a:r>
            <a:r>
              <a:rPr sz="2400" spc="-114" dirty="0">
                <a:latin typeface="Arial"/>
                <a:cs typeface="Arial"/>
              </a:rPr>
              <a:t>üçüncü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70" dirty="0">
                <a:latin typeface="Arial"/>
                <a:cs typeface="Arial"/>
              </a:rPr>
              <a:t>yolu </a:t>
            </a:r>
            <a:r>
              <a:rPr sz="2400" spc="-135" dirty="0">
                <a:latin typeface="Arial"/>
                <a:cs typeface="Arial"/>
              </a:rPr>
              <a:t>daha </a:t>
            </a:r>
            <a:r>
              <a:rPr sz="2400" spc="-120" dirty="0">
                <a:latin typeface="Arial"/>
                <a:cs typeface="Arial"/>
              </a:rPr>
              <a:t>vardır. </a:t>
            </a:r>
            <a:r>
              <a:rPr sz="2400" spc="-195" dirty="0">
                <a:latin typeface="Arial"/>
                <a:cs typeface="Arial"/>
              </a:rPr>
              <a:t>Eğer </a:t>
            </a:r>
            <a:r>
              <a:rPr sz="2400" spc="-114" dirty="0">
                <a:latin typeface="Arial"/>
                <a:cs typeface="Arial"/>
              </a:rPr>
              <a:t>uygun  </a:t>
            </a:r>
            <a:r>
              <a:rPr sz="2400" spc="-100" dirty="0">
                <a:latin typeface="Arial"/>
                <a:cs typeface="Arial"/>
              </a:rPr>
              <a:t>konumdaki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60" dirty="0">
                <a:latin typeface="Arial"/>
                <a:cs typeface="Arial"/>
              </a:rPr>
              <a:t>iletken </a:t>
            </a:r>
            <a:r>
              <a:rPr sz="2400" spc="-80" dirty="0">
                <a:latin typeface="Arial"/>
                <a:cs typeface="Arial"/>
              </a:rPr>
              <a:t>manyetik </a:t>
            </a:r>
            <a:r>
              <a:rPr sz="2400" spc="-110" dirty="0">
                <a:latin typeface="Arial"/>
                <a:cs typeface="Arial"/>
              </a:rPr>
              <a:t>alan</a:t>
            </a:r>
            <a:r>
              <a:rPr sz="2400" spc="-3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içinde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57327" y="2331896"/>
            <a:ext cx="53168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8410" algn="l"/>
                <a:tab pos="2454275" algn="l"/>
                <a:tab pos="3821429" algn="l"/>
                <a:tab pos="4451350" algn="l"/>
              </a:tabLst>
            </a:pPr>
            <a:r>
              <a:rPr sz="2400" spc="-95" dirty="0">
                <a:latin typeface="Arial"/>
                <a:cs typeface="Arial"/>
              </a:rPr>
              <a:t>ha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135" dirty="0">
                <a:latin typeface="Arial"/>
                <a:cs typeface="Arial"/>
              </a:rPr>
              <a:t>e</a:t>
            </a:r>
            <a:r>
              <a:rPr sz="2400" spc="-190" dirty="0">
                <a:latin typeface="Arial"/>
                <a:cs typeface="Arial"/>
              </a:rPr>
              <a:t>k</a:t>
            </a:r>
            <a:r>
              <a:rPr sz="2400" spc="-5" dirty="0">
                <a:latin typeface="Arial"/>
                <a:cs typeface="Arial"/>
              </a:rPr>
              <a:t>et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10" dirty="0">
                <a:latin typeface="Arial"/>
                <a:cs typeface="Arial"/>
              </a:rPr>
              <a:t>e</a:t>
            </a:r>
            <a:r>
              <a:rPr sz="2400" spc="-120" dirty="0">
                <a:latin typeface="Arial"/>
                <a:cs typeface="Arial"/>
              </a:rPr>
              <a:t>d</a:t>
            </a:r>
            <a:r>
              <a:rPr sz="2400" spc="-65" dirty="0">
                <a:latin typeface="Arial"/>
                <a:cs typeface="Arial"/>
              </a:rPr>
              <a:t>e</a:t>
            </a:r>
            <a:r>
              <a:rPr sz="2400" spc="-70" dirty="0">
                <a:latin typeface="Arial"/>
                <a:cs typeface="Arial"/>
              </a:rPr>
              <a:t>r</a:t>
            </a:r>
            <a:r>
              <a:rPr sz="2400" spc="-195" dirty="0">
                <a:latin typeface="Arial"/>
                <a:cs typeface="Arial"/>
              </a:rPr>
              <a:t>se</a:t>
            </a:r>
            <a:r>
              <a:rPr sz="2400" spc="-100" dirty="0">
                <a:latin typeface="Arial"/>
                <a:cs typeface="Arial"/>
              </a:rPr>
              <a:t>,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80" dirty="0">
                <a:latin typeface="Arial"/>
                <a:cs typeface="Arial"/>
              </a:rPr>
              <a:t>ü</a:t>
            </a:r>
            <a:r>
              <a:rPr sz="2400" spc="-204" dirty="0">
                <a:latin typeface="Arial"/>
                <a:cs typeface="Arial"/>
              </a:rPr>
              <a:t>z</a:t>
            </a:r>
            <a:r>
              <a:rPr sz="2400" spc="-65" dirty="0">
                <a:latin typeface="Arial"/>
                <a:cs typeface="Arial"/>
              </a:rPr>
              <a:t>erinde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15" dirty="0">
                <a:latin typeface="Arial"/>
                <a:cs typeface="Arial"/>
              </a:rPr>
              <a:t>bi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240" dirty="0">
                <a:latin typeface="Arial"/>
                <a:cs typeface="Arial"/>
              </a:rPr>
              <a:t>g</a:t>
            </a:r>
            <a:r>
              <a:rPr sz="2400" spc="-25" dirty="0">
                <a:latin typeface="Arial"/>
                <a:cs typeface="Arial"/>
              </a:rPr>
              <a:t>erilim  </a:t>
            </a:r>
            <a:r>
              <a:rPr sz="2400" spc="-85" dirty="0">
                <a:latin typeface="Arial"/>
                <a:cs typeface="Arial"/>
              </a:rPr>
              <a:t>endüklenir.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822325" y="5472522"/>
            <a:ext cx="2564003" cy="1104808"/>
            <a:chOff x="822325" y="5472522"/>
            <a:chExt cx="2564003" cy="1104808"/>
          </a:xfrm>
        </p:grpSpPr>
        <p:sp>
          <p:nvSpPr>
            <p:cNvPr id="10" name="object 10"/>
            <p:cNvSpPr/>
            <p:nvPr/>
          </p:nvSpPr>
          <p:spPr>
            <a:xfrm>
              <a:off x="1009904" y="5472522"/>
              <a:ext cx="2376424" cy="5508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2325" y="6016625"/>
              <a:ext cx="2386330" cy="560705"/>
            </a:xfrm>
            <a:custGeom>
              <a:avLst/>
              <a:gdLst/>
              <a:ahLst/>
              <a:cxnLst/>
              <a:rect l="l" t="t" r="r" b="b"/>
              <a:pathLst>
                <a:path w="2386330" h="560704">
                  <a:moveTo>
                    <a:pt x="0" y="560387"/>
                  </a:moveTo>
                  <a:lnTo>
                    <a:pt x="2385949" y="560387"/>
                  </a:lnTo>
                  <a:lnTo>
                    <a:pt x="2385949" y="0"/>
                  </a:lnTo>
                  <a:lnTo>
                    <a:pt x="0" y="0"/>
                  </a:lnTo>
                  <a:lnTo>
                    <a:pt x="0" y="560387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73907" y="5330440"/>
            <a:ext cx="5257800" cy="780983"/>
          </a:xfrm>
          <a:prstGeom prst="rect">
            <a:avLst/>
          </a:prstGeom>
          <a:solidFill>
            <a:srgbClr val="EBE9D7"/>
          </a:solidFill>
          <a:ln w="9525">
            <a:noFill/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339090">
              <a:lnSpc>
                <a:spcPct val="100000"/>
              </a:lnSpc>
              <a:spcBef>
                <a:spcPts val="330"/>
              </a:spcBef>
            </a:pP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P</a:t>
            </a:r>
            <a:r>
              <a:rPr sz="1575" i="1" baseline="-21164" dirty="0">
                <a:solidFill>
                  <a:srgbClr val="0000FF"/>
                </a:solidFill>
                <a:latin typeface="Arial"/>
                <a:cs typeface="Arial"/>
              </a:rPr>
              <a:t>h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histerisis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kayıplar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(W), </a:t>
            </a:r>
            <a:r>
              <a:rPr sz="1600" i="1" dirty="0">
                <a:solidFill>
                  <a:srgbClr val="0000FF"/>
                </a:solidFill>
                <a:latin typeface="Arial"/>
                <a:cs typeface="Arial"/>
              </a:rPr>
              <a:t>K</a:t>
            </a:r>
            <a:r>
              <a:rPr sz="1575" i="1" baseline="-21164" dirty="0">
                <a:solidFill>
                  <a:srgbClr val="0000FF"/>
                </a:solidFill>
                <a:latin typeface="Arial"/>
                <a:cs typeface="Arial"/>
              </a:rPr>
              <a:t>h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bir sabit olup manyetik 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malzemeye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bağlıdır, </a:t>
            </a:r>
            <a:r>
              <a:rPr sz="1600" i="1" spc="-5" dirty="0">
                <a:solidFill>
                  <a:srgbClr val="0000FF"/>
                </a:solidFill>
                <a:latin typeface="Arial"/>
                <a:cs typeface="Arial"/>
              </a:rPr>
              <a:t>n 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değeri deneysel olarak bulunur  </a:t>
            </a:r>
            <a:r>
              <a:rPr sz="1600" spc="-5" dirty="0" err="1">
                <a:solidFill>
                  <a:srgbClr val="0000FF"/>
                </a:solidFill>
                <a:latin typeface="Arial"/>
                <a:cs typeface="Arial"/>
              </a:rPr>
              <a:t>ve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135" dirty="0">
                <a:solidFill>
                  <a:srgbClr val="0000FF"/>
                </a:solidFill>
                <a:latin typeface="Arial"/>
                <a:cs typeface="Arial"/>
              </a:rPr>
              <a:t>1.5-2</a:t>
            </a:r>
            <a:r>
              <a:rPr lang="tr-TR" sz="1600" spc="-135" dirty="0">
                <a:solidFill>
                  <a:srgbClr val="0000FF"/>
                </a:solidFill>
                <a:latin typeface="Arial"/>
                <a:cs typeface="Arial"/>
              </a:rPr>
              <a:t>.5</a:t>
            </a:r>
            <a:r>
              <a:rPr lang="tr-TR" b="1" spc="-202" baseline="324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tr-TR" sz="1800" b="1" spc="-202" baseline="32407" dirty="0">
                <a:latin typeface="Arial"/>
                <a:cs typeface="Arial"/>
              </a:rPr>
              <a:t> </a:t>
            </a:r>
            <a:r>
              <a:rPr sz="1600" spc="-10" dirty="0" err="1">
                <a:solidFill>
                  <a:srgbClr val="0000FF"/>
                </a:solidFill>
                <a:latin typeface="Arial"/>
                <a:cs typeface="Arial"/>
              </a:rPr>
              <a:t>arasında</a:t>
            </a:r>
            <a:r>
              <a:rPr sz="16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alınır, </a:t>
            </a:r>
            <a:r>
              <a:rPr sz="1600" i="1" spc="-5" dirty="0">
                <a:solidFill>
                  <a:srgbClr val="0000FF"/>
                </a:solidFill>
                <a:latin typeface="Arial"/>
                <a:cs typeface="Arial"/>
              </a:rPr>
              <a:t>V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nüvenin hacmidir</a:t>
            </a:r>
            <a:r>
              <a:rPr sz="16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(m</a:t>
            </a:r>
            <a:r>
              <a:rPr sz="1575" spc="-7" baseline="2645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600" spc="-5" dirty="0">
                <a:solidFill>
                  <a:srgbClr val="0000FF"/>
                </a:solidFill>
                <a:latin typeface="Arial"/>
                <a:cs typeface="Arial"/>
              </a:rPr>
              <a:t>).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255" y="457200"/>
            <a:ext cx="8413115" cy="467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algn="ctr">
              <a:lnSpc>
                <a:spcPct val="100000"/>
              </a:lnSpc>
              <a:spcBef>
                <a:spcPts val="100"/>
              </a:spcBef>
            </a:pPr>
            <a:r>
              <a:rPr lang="tr-TR" sz="2400" b="1" spc="-160" dirty="0">
                <a:solidFill>
                  <a:srgbClr val="FF0000"/>
                </a:solidFill>
                <a:latin typeface="Arial"/>
                <a:cs typeface="Arial"/>
              </a:rPr>
              <a:t>1.7 </a:t>
            </a:r>
            <a:r>
              <a:rPr sz="2400" b="1" spc="-160" dirty="0" err="1">
                <a:solidFill>
                  <a:srgbClr val="FF0000"/>
                </a:solidFill>
                <a:latin typeface="Arial"/>
                <a:cs typeface="Arial"/>
              </a:rPr>
              <a:t>Ferromanyetik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 Nüvedeki Enerji</a:t>
            </a:r>
            <a:r>
              <a:rPr sz="2400" b="1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70" dirty="0">
                <a:solidFill>
                  <a:srgbClr val="FF0000"/>
                </a:solidFill>
                <a:latin typeface="Arial"/>
                <a:cs typeface="Arial"/>
              </a:rPr>
              <a:t>Kayıpları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65" dirty="0">
                <a:solidFill>
                  <a:srgbClr val="FF0000"/>
                </a:solidFill>
                <a:latin typeface="Arial"/>
                <a:cs typeface="Arial"/>
              </a:rPr>
              <a:t>1.Histerisis</a:t>
            </a:r>
            <a:r>
              <a:rPr sz="24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Kayıpları:</a:t>
            </a:r>
            <a:endParaRPr sz="2400" dirty="0">
              <a:latin typeface="Arial"/>
              <a:cs typeface="Arial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90" dirty="0">
                <a:latin typeface="Arial"/>
                <a:cs typeface="Arial"/>
              </a:rPr>
              <a:t>Demir </a:t>
            </a:r>
            <a:r>
              <a:rPr sz="2400" spc="-75" dirty="0">
                <a:latin typeface="Arial"/>
                <a:cs typeface="Arial"/>
              </a:rPr>
              <a:t>içinde </a:t>
            </a:r>
            <a:r>
              <a:rPr sz="2400" spc="-60" dirty="0">
                <a:latin typeface="Arial"/>
                <a:cs typeface="Arial"/>
              </a:rPr>
              <a:t>domainlerin </a:t>
            </a:r>
            <a:r>
              <a:rPr sz="2400" spc="-80" dirty="0">
                <a:latin typeface="Arial"/>
                <a:cs typeface="Arial"/>
              </a:rPr>
              <a:t>yönünü değiştirmek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100" dirty="0">
                <a:latin typeface="Arial"/>
                <a:cs typeface="Arial"/>
              </a:rPr>
              <a:t>gerçekte </a:t>
            </a:r>
            <a:r>
              <a:rPr sz="2400" spc="-15" dirty="0">
                <a:latin typeface="Arial"/>
                <a:cs typeface="Arial"/>
              </a:rPr>
              <a:t>bir  </a:t>
            </a:r>
            <a:r>
              <a:rPr sz="2400" spc="-65" dirty="0">
                <a:latin typeface="Arial"/>
                <a:cs typeface="Arial"/>
              </a:rPr>
              <a:t>enerjiye</a:t>
            </a:r>
            <a:r>
              <a:rPr sz="2400" spc="53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gerek </a:t>
            </a:r>
            <a:r>
              <a:rPr sz="2400" spc="-105" dirty="0">
                <a:latin typeface="Arial"/>
                <a:cs typeface="Arial"/>
              </a:rPr>
              <a:t>duyulması,  </a:t>
            </a:r>
            <a:r>
              <a:rPr sz="2400" spc="-40" dirty="0">
                <a:latin typeface="Arial"/>
                <a:cs typeface="Arial"/>
              </a:rPr>
              <a:t>bütün  </a:t>
            </a:r>
            <a:r>
              <a:rPr sz="2400" spc="-95" dirty="0">
                <a:latin typeface="Arial"/>
                <a:cs typeface="Arial"/>
              </a:rPr>
              <a:t>makinalarda </a:t>
            </a:r>
            <a:r>
              <a:rPr sz="2400" spc="-135" dirty="0">
                <a:latin typeface="Arial"/>
                <a:cs typeface="Arial"/>
              </a:rPr>
              <a:t>ve  </a:t>
            </a:r>
            <a:r>
              <a:rPr sz="2400" spc="-50" dirty="0">
                <a:latin typeface="Arial"/>
                <a:cs typeface="Arial"/>
              </a:rPr>
              <a:t>transformatorlarda </a:t>
            </a:r>
            <a:r>
              <a:rPr sz="2400" spc="-45" dirty="0">
                <a:latin typeface="Arial"/>
                <a:cs typeface="Arial"/>
              </a:rPr>
              <a:t>ortak </a:t>
            </a:r>
            <a:r>
              <a:rPr sz="2400" spc="-85" dirty="0">
                <a:latin typeface="Arial"/>
                <a:cs typeface="Arial"/>
              </a:rPr>
              <a:t>olan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484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enerji </a:t>
            </a:r>
            <a:r>
              <a:rPr sz="2400" spc="-125" dirty="0">
                <a:latin typeface="Arial"/>
                <a:cs typeface="Arial"/>
              </a:rPr>
              <a:t>kaybına </a:t>
            </a:r>
            <a:r>
              <a:rPr sz="2400" spc="-105" dirty="0">
                <a:latin typeface="Arial"/>
                <a:cs typeface="Arial"/>
              </a:rPr>
              <a:t>neden </a:t>
            </a:r>
            <a:r>
              <a:rPr sz="2400" spc="-3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355600" algn="l"/>
              </a:tabLst>
            </a:pPr>
            <a:r>
              <a:rPr sz="2400" spc="-85" dirty="0">
                <a:latin typeface="Arial"/>
                <a:cs typeface="Arial"/>
              </a:rPr>
              <a:t>Bir </a:t>
            </a:r>
            <a:r>
              <a:rPr sz="2400" spc="-55" dirty="0">
                <a:latin typeface="Arial"/>
                <a:cs typeface="Arial"/>
              </a:rPr>
              <a:t>demir </a:t>
            </a:r>
            <a:r>
              <a:rPr sz="2400" spc="-120" dirty="0">
                <a:latin typeface="Arial"/>
                <a:cs typeface="Arial"/>
              </a:rPr>
              <a:t>nüveye </a:t>
            </a:r>
            <a:r>
              <a:rPr sz="2400" spc="-114" dirty="0">
                <a:latin typeface="Arial"/>
                <a:cs typeface="Arial"/>
              </a:rPr>
              <a:t>uygulanan </a:t>
            </a:r>
            <a:r>
              <a:rPr sz="2400" spc="-25" dirty="0">
                <a:latin typeface="Arial"/>
                <a:cs typeface="Arial"/>
              </a:rPr>
              <a:t>alternatif </a:t>
            </a:r>
            <a:r>
              <a:rPr sz="2400" spc="-120" dirty="0">
                <a:latin typeface="Arial"/>
                <a:cs typeface="Arial"/>
              </a:rPr>
              <a:t>akımın </a:t>
            </a:r>
            <a:r>
              <a:rPr sz="2400" spc="-65" dirty="0">
                <a:latin typeface="Arial"/>
                <a:cs typeface="Arial"/>
              </a:rPr>
              <a:t>her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30" dirty="0">
                <a:latin typeface="Arial"/>
                <a:cs typeface="Arial"/>
              </a:rPr>
              <a:t>saykılı  </a:t>
            </a:r>
            <a:r>
              <a:rPr sz="2400" spc="-114" dirty="0">
                <a:latin typeface="Arial"/>
                <a:cs typeface="Arial"/>
              </a:rPr>
              <a:t>boyunca </a:t>
            </a:r>
            <a:r>
              <a:rPr sz="2400" spc="-60" dirty="0">
                <a:latin typeface="Arial"/>
                <a:cs typeface="Arial"/>
              </a:rPr>
              <a:t>domainlerin </a:t>
            </a:r>
            <a:r>
              <a:rPr sz="2400" spc="-95" dirty="0">
                <a:latin typeface="Arial"/>
                <a:cs typeface="Arial"/>
              </a:rPr>
              <a:t>yön </a:t>
            </a:r>
            <a:r>
              <a:rPr sz="2400" spc="-85" dirty="0">
                <a:latin typeface="Arial"/>
                <a:cs typeface="Arial"/>
              </a:rPr>
              <a:t>değiştirmesi </a:t>
            </a:r>
            <a:r>
              <a:rPr sz="2400" spc="-60" dirty="0">
                <a:latin typeface="Arial"/>
                <a:cs typeface="Arial"/>
              </a:rPr>
              <a:t>için </a:t>
            </a:r>
            <a:r>
              <a:rPr sz="2400" spc="-120" dirty="0">
                <a:latin typeface="Arial"/>
                <a:cs typeface="Arial"/>
              </a:rPr>
              <a:t>harcanan </a:t>
            </a:r>
            <a:r>
              <a:rPr sz="2400" spc="-65" dirty="0">
                <a:latin typeface="Arial"/>
                <a:cs typeface="Arial"/>
              </a:rPr>
              <a:t>enerjiye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FF0000"/>
                </a:solidFill>
                <a:latin typeface="Arial"/>
                <a:cs typeface="Arial"/>
              </a:rPr>
              <a:t>histerisis </a:t>
            </a:r>
            <a:r>
              <a:rPr sz="2400" i="1" spc="-85" dirty="0">
                <a:solidFill>
                  <a:srgbClr val="FF0000"/>
                </a:solidFill>
                <a:latin typeface="Arial"/>
                <a:cs typeface="Arial"/>
              </a:rPr>
              <a:t>kayıpları</a:t>
            </a:r>
            <a:r>
              <a:rPr sz="2400" i="1" spc="-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denir.</a:t>
            </a:r>
            <a:endParaRPr sz="240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00" dirty="0">
                <a:latin typeface="Arial"/>
                <a:cs typeface="Arial"/>
              </a:rPr>
              <a:t>Histerisis </a:t>
            </a:r>
            <a:r>
              <a:rPr sz="2400" spc="-60" dirty="0">
                <a:latin typeface="Arial"/>
                <a:cs typeface="Arial"/>
              </a:rPr>
              <a:t>çevrimini, </a:t>
            </a:r>
            <a:r>
              <a:rPr sz="2400" spc="-114" dirty="0">
                <a:latin typeface="Arial"/>
                <a:cs typeface="Arial"/>
              </a:rPr>
              <a:t>nüveye uygulanan </a:t>
            </a:r>
            <a:r>
              <a:rPr sz="2400" spc="-20" dirty="0">
                <a:latin typeface="Arial"/>
                <a:cs typeface="Arial"/>
              </a:rPr>
              <a:t>alternatif </a:t>
            </a:r>
            <a:r>
              <a:rPr sz="2400" spc="-130" dirty="0">
                <a:latin typeface="Arial"/>
                <a:cs typeface="Arial"/>
              </a:rPr>
              <a:t>akım  </a:t>
            </a:r>
            <a:r>
              <a:rPr sz="2400" spc="-55" dirty="0">
                <a:latin typeface="Arial"/>
                <a:cs typeface="Arial"/>
              </a:rPr>
              <a:t>şekillendirir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85" dirty="0">
                <a:latin typeface="Arial"/>
                <a:cs typeface="Arial"/>
              </a:rPr>
              <a:t>histerisis </a:t>
            </a:r>
            <a:r>
              <a:rPr sz="2400" spc="-60" dirty="0">
                <a:latin typeface="Arial"/>
                <a:cs typeface="Arial"/>
              </a:rPr>
              <a:t>çevriminin </a:t>
            </a:r>
            <a:r>
              <a:rPr sz="2400" spc="-114" dirty="0">
                <a:latin typeface="Arial"/>
                <a:cs typeface="Arial"/>
              </a:rPr>
              <a:t>alanı </a:t>
            </a:r>
            <a:r>
              <a:rPr sz="2400" spc="-65" dirty="0">
                <a:latin typeface="Arial"/>
                <a:cs typeface="Arial"/>
              </a:rPr>
              <a:t>her </a:t>
            </a:r>
            <a:r>
              <a:rPr sz="2400" spc="-15" dirty="0">
                <a:latin typeface="Arial"/>
                <a:cs typeface="Arial"/>
              </a:rPr>
              <a:t>bir </a:t>
            </a:r>
            <a:r>
              <a:rPr sz="2400" spc="-120" dirty="0">
                <a:latin typeface="Arial"/>
                <a:cs typeface="Arial"/>
              </a:rPr>
              <a:t>saykıldaki </a:t>
            </a:r>
            <a:r>
              <a:rPr sz="2400" spc="-45" dirty="0">
                <a:latin typeface="Arial"/>
                <a:cs typeface="Arial"/>
              </a:rPr>
              <a:t>enerji  </a:t>
            </a:r>
            <a:r>
              <a:rPr sz="2400" spc="-95" dirty="0">
                <a:latin typeface="Arial"/>
                <a:cs typeface="Arial"/>
              </a:rPr>
              <a:t>kayıpları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oranlıdır.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63687" y="3175521"/>
            <a:ext cx="2219960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6325" algn="l"/>
              </a:tabLst>
            </a:pPr>
            <a:r>
              <a:rPr sz="2300" spc="-45" dirty="0">
                <a:latin typeface="Arial"/>
                <a:cs typeface="Arial"/>
              </a:rPr>
              <a:t>gerilim	</a:t>
            </a:r>
            <a:r>
              <a:rPr sz="2300" spc="-70" dirty="0">
                <a:latin typeface="Arial"/>
                <a:cs typeface="Arial"/>
              </a:rPr>
              <a:t>endükler.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687" y="3188539"/>
            <a:ext cx="4984115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37130">
              <a:lnSpc>
                <a:spcPct val="100000"/>
              </a:lnSpc>
              <a:spcBef>
                <a:spcPts val="100"/>
              </a:spcBef>
              <a:tabLst>
                <a:tab pos="1374775" algn="l"/>
                <a:tab pos="2455545" algn="l"/>
                <a:tab pos="3007360" algn="l"/>
                <a:tab pos="3068320" algn="l"/>
                <a:tab pos="3990340" algn="l"/>
                <a:tab pos="4386580" algn="l"/>
              </a:tabLst>
            </a:pPr>
            <a:r>
              <a:rPr sz="2300" spc="-204" dirty="0">
                <a:latin typeface="Arial"/>
                <a:cs typeface="Arial"/>
              </a:rPr>
              <a:t>B</a:t>
            </a:r>
            <a:r>
              <a:rPr sz="2300" spc="-160" dirty="0">
                <a:latin typeface="Arial"/>
                <a:cs typeface="Arial"/>
              </a:rPr>
              <a:t>u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40" dirty="0">
                <a:latin typeface="Arial"/>
                <a:cs typeface="Arial"/>
              </a:rPr>
              <a:t>gerili</a:t>
            </a:r>
            <a:r>
              <a:rPr sz="2300" spc="-105" dirty="0">
                <a:latin typeface="Arial"/>
                <a:cs typeface="Arial"/>
              </a:rPr>
              <a:t>m</a:t>
            </a:r>
            <a:r>
              <a:rPr sz="2300" spc="-30" dirty="0">
                <a:latin typeface="Arial"/>
                <a:cs typeface="Arial"/>
              </a:rPr>
              <a:t>ler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85" dirty="0">
                <a:latin typeface="Arial"/>
                <a:cs typeface="Arial"/>
              </a:rPr>
              <a:t>n</a:t>
            </a:r>
            <a:r>
              <a:rPr sz="2300" spc="-90" dirty="0">
                <a:latin typeface="Arial"/>
                <a:cs typeface="Arial"/>
              </a:rPr>
              <a:t>üve  </a:t>
            </a:r>
            <a:r>
              <a:rPr sz="2300" spc="-85" dirty="0">
                <a:latin typeface="Arial"/>
                <a:cs typeface="Arial"/>
              </a:rPr>
              <a:t>içersinde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95" dirty="0">
                <a:latin typeface="Arial"/>
                <a:cs typeface="Arial"/>
              </a:rPr>
              <a:t>a</a:t>
            </a:r>
            <a:r>
              <a:rPr sz="2300" spc="-70" dirty="0">
                <a:latin typeface="Arial"/>
                <a:cs typeface="Arial"/>
              </a:rPr>
              <a:t>kı</a:t>
            </a:r>
            <a:r>
              <a:rPr sz="2300" spc="-165" dirty="0">
                <a:latin typeface="Arial"/>
                <a:cs typeface="Arial"/>
              </a:rPr>
              <a:t>m</a:t>
            </a:r>
            <a:r>
              <a:rPr sz="2300" spc="-90" dirty="0">
                <a:latin typeface="Arial"/>
                <a:cs typeface="Arial"/>
              </a:rPr>
              <a:t>ın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10" dirty="0">
                <a:latin typeface="Arial"/>
                <a:cs typeface="Arial"/>
              </a:rPr>
              <a:t>bi</a:t>
            </a:r>
            <a:r>
              <a:rPr sz="2300" spc="-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		</a:t>
            </a:r>
            <a:r>
              <a:rPr sz="2300" spc="-105" dirty="0">
                <a:latin typeface="Arial"/>
                <a:cs typeface="Arial"/>
              </a:rPr>
              <a:t>halk</a:t>
            </a:r>
            <a:r>
              <a:rPr sz="2300" spc="-120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	</a:t>
            </a:r>
            <a:r>
              <a:rPr sz="2300" spc="-95" dirty="0">
                <a:latin typeface="Arial"/>
                <a:cs typeface="Arial"/>
              </a:rPr>
              <a:t>şeklinde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687" y="3889578"/>
            <a:ext cx="4986655" cy="107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300" spc="-130" dirty="0">
                <a:latin typeface="Arial"/>
                <a:cs typeface="Arial"/>
              </a:rPr>
              <a:t>dolaşmasına </a:t>
            </a:r>
            <a:r>
              <a:rPr sz="2300" spc="-100" dirty="0">
                <a:latin typeface="Arial"/>
                <a:cs typeface="Arial"/>
              </a:rPr>
              <a:t>neden </a:t>
            </a:r>
            <a:r>
              <a:rPr sz="2300" spc="-35" dirty="0">
                <a:latin typeface="Arial"/>
                <a:cs typeface="Arial"/>
              </a:rPr>
              <a:t>olurlar. </a:t>
            </a:r>
            <a:r>
              <a:rPr sz="2300" spc="-180" dirty="0">
                <a:latin typeface="Arial"/>
                <a:cs typeface="Arial"/>
              </a:rPr>
              <a:t>Bu </a:t>
            </a:r>
            <a:r>
              <a:rPr sz="2300" spc="-90" dirty="0">
                <a:latin typeface="Arial"/>
                <a:cs typeface="Arial"/>
              </a:rPr>
              <a:t>olay </a:t>
            </a:r>
            <a:r>
              <a:rPr sz="2300" spc="-165" dirty="0">
                <a:latin typeface="Arial"/>
                <a:cs typeface="Arial"/>
              </a:rPr>
              <a:t>su  </a:t>
            </a:r>
            <a:r>
              <a:rPr sz="2300" spc="-95" dirty="0">
                <a:latin typeface="Arial"/>
                <a:cs typeface="Arial"/>
              </a:rPr>
              <a:t>akıntısındaki </a:t>
            </a:r>
            <a:r>
              <a:rPr sz="2300" spc="-75" dirty="0">
                <a:latin typeface="Arial"/>
                <a:cs typeface="Arial"/>
              </a:rPr>
              <a:t>girdaplara </a:t>
            </a:r>
            <a:r>
              <a:rPr sz="2300" spc="-125" dirty="0">
                <a:latin typeface="Arial"/>
                <a:cs typeface="Arial"/>
              </a:rPr>
              <a:t>da </a:t>
            </a:r>
            <a:r>
              <a:rPr sz="2300" spc="-45" dirty="0">
                <a:latin typeface="Arial"/>
                <a:cs typeface="Arial"/>
              </a:rPr>
              <a:t>benzetilir </a:t>
            </a:r>
            <a:r>
              <a:rPr sz="2300" spc="-120" dirty="0">
                <a:latin typeface="Arial"/>
                <a:cs typeface="Arial"/>
              </a:rPr>
              <a:t>ve  </a:t>
            </a:r>
            <a:r>
              <a:rPr sz="2300" spc="-60" dirty="0">
                <a:latin typeface="Arial"/>
                <a:cs typeface="Arial"/>
              </a:rPr>
              <a:t>ismini </a:t>
            </a:r>
            <a:r>
              <a:rPr sz="2300" spc="-105" dirty="0">
                <a:latin typeface="Arial"/>
                <a:cs typeface="Arial"/>
              </a:rPr>
              <a:t>de </a:t>
            </a:r>
            <a:r>
              <a:rPr sz="2300" spc="-90" dirty="0">
                <a:latin typeface="Arial"/>
                <a:cs typeface="Arial"/>
              </a:rPr>
              <a:t>oradan</a:t>
            </a:r>
            <a:r>
              <a:rPr sz="2300" spc="-215" dirty="0">
                <a:latin typeface="Arial"/>
                <a:cs typeface="Arial"/>
              </a:rPr>
              <a:t> </a:t>
            </a:r>
            <a:r>
              <a:rPr sz="2300" spc="-70" dirty="0">
                <a:latin typeface="Arial"/>
                <a:cs typeface="Arial"/>
              </a:rPr>
              <a:t>almıştır.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43600" y="3352800"/>
            <a:ext cx="2989326" cy="2151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7655" y="1078815"/>
            <a:ext cx="3097149" cy="210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9044" y="500879"/>
            <a:ext cx="5524500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90" dirty="0">
                <a:solidFill>
                  <a:srgbClr val="FF0000"/>
                </a:solidFill>
                <a:latin typeface="Arial"/>
                <a:cs typeface="Arial"/>
              </a:rPr>
              <a:t>2.Eddy </a:t>
            </a:r>
            <a:r>
              <a:rPr sz="2400" b="1" spc="-140" dirty="0">
                <a:solidFill>
                  <a:srgbClr val="FF0000"/>
                </a:solidFill>
                <a:latin typeface="Arial"/>
                <a:cs typeface="Arial"/>
              </a:rPr>
              <a:t>(girdap)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Akımı</a:t>
            </a:r>
            <a:r>
              <a:rPr sz="2400" b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Kayıpları:</a:t>
            </a:r>
            <a:endParaRPr sz="2400" dirty="0">
              <a:latin typeface="Arial"/>
              <a:cs typeface="Arial"/>
            </a:endParaRPr>
          </a:p>
          <a:p>
            <a:pPr marL="198120" marR="356870" algn="just">
              <a:lnSpc>
                <a:spcPct val="100000"/>
              </a:lnSpc>
              <a:spcBef>
                <a:spcPts val="555"/>
              </a:spcBef>
            </a:pPr>
            <a:r>
              <a:rPr sz="2300" spc="-125" dirty="0">
                <a:latin typeface="Arial"/>
                <a:cs typeface="Arial"/>
              </a:rPr>
              <a:t>Nüve </a:t>
            </a:r>
            <a:r>
              <a:rPr sz="2300" spc="-70" dirty="0">
                <a:latin typeface="Arial"/>
                <a:cs typeface="Arial"/>
              </a:rPr>
              <a:t>içinde </a:t>
            </a:r>
            <a:r>
              <a:rPr sz="2300" spc="-125" dirty="0">
                <a:latin typeface="Arial"/>
                <a:cs typeface="Arial"/>
              </a:rPr>
              <a:t>değişen </a:t>
            </a:r>
            <a:r>
              <a:rPr sz="2300" spc="-65" dirty="0">
                <a:latin typeface="Arial"/>
                <a:cs typeface="Arial"/>
              </a:rPr>
              <a:t>manyetik </a:t>
            </a:r>
            <a:r>
              <a:rPr sz="2300" spc="-80" dirty="0">
                <a:latin typeface="Arial"/>
                <a:cs typeface="Arial"/>
              </a:rPr>
              <a:t>alanlar  </a:t>
            </a:r>
            <a:r>
              <a:rPr sz="2300" spc="-65" dirty="0">
                <a:latin typeface="Arial"/>
                <a:cs typeface="Arial"/>
              </a:rPr>
              <a:t>tarafından</a:t>
            </a:r>
            <a:r>
              <a:rPr sz="2300" spc="50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üretilir. </a:t>
            </a:r>
            <a:r>
              <a:rPr sz="2300" spc="-150" dirty="0">
                <a:latin typeface="Arial"/>
                <a:cs typeface="Arial"/>
              </a:rPr>
              <a:t>Faraday </a:t>
            </a:r>
            <a:r>
              <a:rPr sz="2300" spc="-105" dirty="0">
                <a:latin typeface="Arial"/>
                <a:cs typeface="Arial"/>
              </a:rPr>
              <a:t>kanununa  </a:t>
            </a:r>
            <a:r>
              <a:rPr sz="2300" spc="-80" dirty="0">
                <a:latin typeface="Arial"/>
                <a:cs typeface="Arial"/>
              </a:rPr>
              <a:t>göre; </a:t>
            </a:r>
            <a:r>
              <a:rPr sz="2300" spc="-130" dirty="0">
                <a:latin typeface="Arial"/>
                <a:cs typeface="Arial"/>
              </a:rPr>
              <a:t>zamanla </a:t>
            </a:r>
            <a:r>
              <a:rPr sz="2300" spc="-125" dirty="0">
                <a:latin typeface="Arial"/>
                <a:cs typeface="Arial"/>
              </a:rPr>
              <a:t>değişen </a:t>
            </a:r>
            <a:r>
              <a:rPr sz="2300" spc="-114" dirty="0">
                <a:latin typeface="Arial"/>
                <a:cs typeface="Arial"/>
              </a:rPr>
              <a:t>akı, </a:t>
            </a:r>
            <a:r>
              <a:rPr sz="2300" spc="-95" dirty="0">
                <a:latin typeface="Arial"/>
                <a:cs typeface="Arial"/>
              </a:rPr>
              <a:t>nüve </a:t>
            </a:r>
            <a:r>
              <a:rPr sz="2300" spc="-55" dirty="0">
                <a:latin typeface="Arial"/>
                <a:cs typeface="Arial"/>
              </a:rPr>
              <a:t>etrafına  </a:t>
            </a:r>
            <a:r>
              <a:rPr sz="2300" spc="-105" dirty="0">
                <a:latin typeface="Arial"/>
                <a:cs typeface="Arial"/>
              </a:rPr>
              <a:t>sarılı </a:t>
            </a:r>
            <a:r>
              <a:rPr sz="2300" spc="-114" dirty="0">
                <a:latin typeface="Arial"/>
                <a:cs typeface="Arial"/>
              </a:rPr>
              <a:t>sargılarda </a:t>
            </a:r>
            <a:r>
              <a:rPr sz="2300" spc="-10" dirty="0">
                <a:latin typeface="Arial"/>
                <a:cs typeface="Arial"/>
              </a:rPr>
              <a:t>bir </a:t>
            </a:r>
            <a:r>
              <a:rPr sz="2300" spc="-45" dirty="0">
                <a:latin typeface="Arial"/>
                <a:cs typeface="Arial"/>
              </a:rPr>
              <a:t>gerilim </a:t>
            </a:r>
            <a:r>
              <a:rPr sz="2300" spc="-75" dirty="0">
                <a:latin typeface="Arial"/>
                <a:cs typeface="Arial"/>
              </a:rPr>
              <a:t>endüklediği  </a:t>
            </a:r>
            <a:r>
              <a:rPr sz="2300" spc="-60" dirty="0">
                <a:latin typeface="Arial"/>
                <a:cs typeface="Arial"/>
              </a:rPr>
              <a:t>gibi </a:t>
            </a:r>
            <a:r>
              <a:rPr sz="2300" spc="-70" dirty="0">
                <a:latin typeface="Arial"/>
                <a:cs typeface="Arial"/>
              </a:rPr>
              <a:t>manyetik </a:t>
            </a:r>
            <a:r>
              <a:rPr sz="2300" spc="-10" dirty="0">
                <a:latin typeface="Arial"/>
                <a:cs typeface="Arial"/>
              </a:rPr>
              <a:t>bir </a:t>
            </a:r>
            <a:r>
              <a:rPr sz="2300" spc="-95" dirty="0">
                <a:latin typeface="Arial"/>
                <a:cs typeface="Arial"/>
              </a:rPr>
              <a:t>nüve </a:t>
            </a:r>
            <a:r>
              <a:rPr sz="2300" spc="-90" dirty="0">
                <a:latin typeface="Arial"/>
                <a:cs typeface="Arial"/>
              </a:rPr>
              <a:t>içersinde </a:t>
            </a:r>
            <a:r>
              <a:rPr sz="2300" spc="-100" dirty="0">
                <a:latin typeface="Arial"/>
                <a:cs typeface="Arial"/>
              </a:rPr>
              <a:t>de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bir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EAE1E347-2AC4-4746-9FF3-76CB42C78E85}"/>
              </a:ext>
            </a:extLst>
          </p:cNvPr>
          <p:cNvSpPr txBox="1"/>
          <p:nvPr/>
        </p:nvSpPr>
        <p:spPr>
          <a:xfrm>
            <a:off x="426196" y="381000"/>
            <a:ext cx="9632204" cy="32028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5600" marR="1200785" indent="-342900" algn="just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sz="2400" spc="-180" dirty="0">
                <a:solidFill>
                  <a:srgbClr val="FF0000"/>
                </a:solidFill>
                <a:latin typeface="Arial"/>
                <a:cs typeface="Arial"/>
              </a:rPr>
              <a:t>Eddy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akımları </a:t>
            </a:r>
            <a:r>
              <a:rPr sz="2400" spc="-55" dirty="0">
                <a:latin typeface="Arial"/>
                <a:cs typeface="Arial"/>
              </a:rPr>
              <a:t>demir </a:t>
            </a:r>
            <a:r>
              <a:rPr sz="2400" spc="-105" dirty="0">
                <a:latin typeface="Arial"/>
                <a:cs typeface="Arial"/>
              </a:rPr>
              <a:t>nüve </a:t>
            </a:r>
            <a:r>
              <a:rPr sz="2400" spc="-65" dirty="0">
                <a:latin typeface="Arial"/>
                <a:cs typeface="Arial"/>
              </a:rPr>
              <a:t>gibi </a:t>
            </a:r>
            <a:r>
              <a:rPr sz="2400" spc="-50" dirty="0">
                <a:latin typeface="Arial"/>
                <a:cs typeface="Arial"/>
              </a:rPr>
              <a:t>rezistif  </a:t>
            </a:r>
            <a:r>
              <a:rPr sz="2400" spc="-70" dirty="0">
                <a:latin typeface="Arial"/>
                <a:cs typeface="Arial"/>
              </a:rPr>
              <a:t>(omik) </a:t>
            </a:r>
            <a:r>
              <a:rPr sz="2400" spc="-80" dirty="0">
                <a:latin typeface="Arial"/>
                <a:cs typeface="Arial"/>
              </a:rPr>
              <a:t>özelliği </a:t>
            </a:r>
            <a:r>
              <a:rPr sz="2400" spc="-85" dirty="0">
                <a:latin typeface="Arial"/>
                <a:cs typeface="Arial"/>
              </a:rPr>
              <a:t>olan </a:t>
            </a:r>
            <a:r>
              <a:rPr sz="2400" spc="-95" dirty="0">
                <a:latin typeface="Arial"/>
                <a:cs typeface="Arial"/>
              </a:rPr>
              <a:t>malzemeler </a:t>
            </a:r>
            <a:r>
              <a:rPr sz="2400" spc="-80" dirty="0">
                <a:latin typeface="Arial"/>
                <a:cs typeface="Arial"/>
              </a:rPr>
              <a:t>içinden  </a:t>
            </a:r>
            <a:r>
              <a:rPr sz="2400" spc="-85" dirty="0">
                <a:latin typeface="Arial"/>
                <a:cs typeface="Arial"/>
              </a:rPr>
              <a:t>akarlar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45" dirty="0">
                <a:latin typeface="Arial"/>
                <a:cs typeface="Arial"/>
              </a:rPr>
              <a:t>enerji </a:t>
            </a:r>
            <a:r>
              <a:rPr sz="2400" spc="-105" dirty="0">
                <a:latin typeface="Arial"/>
                <a:cs typeface="Arial"/>
              </a:rPr>
              <a:t>nüve </a:t>
            </a:r>
            <a:r>
              <a:rPr sz="2400" spc="-75" dirty="0">
                <a:latin typeface="Arial"/>
                <a:cs typeface="Arial"/>
              </a:rPr>
              <a:t>içinde </a:t>
            </a:r>
            <a:r>
              <a:rPr sz="2400" spc="-165" dirty="0">
                <a:latin typeface="Arial"/>
                <a:cs typeface="Arial"/>
              </a:rPr>
              <a:t>ısı </a:t>
            </a:r>
            <a:r>
              <a:rPr sz="2400" spc="-100" dirty="0">
                <a:latin typeface="Arial"/>
                <a:cs typeface="Arial"/>
              </a:rPr>
              <a:t>şeklinde  </a:t>
            </a:r>
            <a:r>
              <a:rPr sz="2400" spc="-95" dirty="0">
                <a:latin typeface="Arial"/>
                <a:cs typeface="Arial"/>
              </a:rPr>
              <a:t>harcanır.</a:t>
            </a:r>
            <a:endParaRPr sz="2400" dirty="0">
              <a:latin typeface="Arial"/>
              <a:cs typeface="Arial"/>
            </a:endParaRPr>
          </a:p>
          <a:p>
            <a:pPr marL="355600" marR="1201420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80" dirty="0">
                <a:latin typeface="Arial"/>
                <a:cs typeface="Arial"/>
              </a:rPr>
              <a:t>Eddy </a:t>
            </a:r>
            <a:r>
              <a:rPr sz="2400" spc="-95" dirty="0">
                <a:latin typeface="Arial"/>
                <a:cs typeface="Arial"/>
              </a:rPr>
              <a:t>akımları </a:t>
            </a:r>
            <a:r>
              <a:rPr sz="2400" spc="-110" dirty="0">
                <a:latin typeface="Arial"/>
                <a:cs typeface="Arial"/>
              </a:rPr>
              <a:t>yüzünden </a:t>
            </a:r>
            <a:r>
              <a:rPr sz="2400" spc="-105" dirty="0">
                <a:latin typeface="Arial"/>
                <a:cs typeface="Arial"/>
              </a:rPr>
              <a:t>kaybolan </a:t>
            </a:r>
            <a:r>
              <a:rPr sz="2400" spc="-45" dirty="0">
                <a:latin typeface="Arial"/>
                <a:cs typeface="Arial"/>
              </a:rPr>
              <a:t>enerji  miktarı </a:t>
            </a:r>
            <a:r>
              <a:rPr sz="2400" spc="-105" dirty="0">
                <a:latin typeface="Arial"/>
                <a:cs typeface="Arial"/>
              </a:rPr>
              <a:t>eddy </a:t>
            </a:r>
            <a:r>
              <a:rPr sz="2400" spc="-95" dirty="0">
                <a:latin typeface="Arial"/>
                <a:cs typeface="Arial"/>
              </a:rPr>
              <a:t>akımlarının </a:t>
            </a:r>
            <a:r>
              <a:rPr sz="2400" spc="-105" dirty="0">
                <a:latin typeface="Arial"/>
                <a:cs typeface="Arial"/>
              </a:rPr>
              <a:t>nüve </a:t>
            </a:r>
            <a:r>
              <a:rPr sz="2400" spc="-90" dirty="0">
                <a:latin typeface="Arial"/>
                <a:cs typeface="Arial"/>
              </a:rPr>
              <a:t>içersinde  </a:t>
            </a:r>
            <a:r>
              <a:rPr sz="2400" spc="-55" dirty="0">
                <a:latin typeface="Arial"/>
                <a:cs typeface="Arial"/>
              </a:rPr>
              <a:t>izledikleri </a:t>
            </a:r>
            <a:r>
              <a:rPr sz="2400" spc="-65" dirty="0">
                <a:latin typeface="Arial"/>
                <a:cs typeface="Arial"/>
              </a:rPr>
              <a:t>yolların </a:t>
            </a:r>
            <a:r>
              <a:rPr sz="2400" spc="-55" dirty="0">
                <a:latin typeface="Arial"/>
                <a:cs typeface="Arial"/>
              </a:rPr>
              <a:t>boyutları </a:t>
            </a:r>
            <a:r>
              <a:rPr sz="2400" spc="-40" dirty="0">
                <a:latin typeface="Arial"/>
                <a:cs typeface="Arial"/>
              </a:rPr>
              <a:t>ile</a:t>
            </a:r>
            <a:r>
              <a:rPr sz="2400" spc="-35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orantılıdır.</a:t>
            </a:r>
            <a:endParaRPr sz="2400" dirty="0">
              <a:latin typeface="Arial"/>
              <a:cs typeface="Arial"/>
            </a:endParaRPr>
          </a:p>
          <a:p>
            <a:pPr marL="355600" marR="1197610" indent="-342900" algn="just">
              <a:lnSpc>
                <a:spcPct val="100000"/>
              </a:lnSpc>
              <a:spcBef>
                <a:spcPts val="580"/>
              </a:spcBef>
              <a:buChar char="•"/>
              <a:tabLst>
                <a:tab pos="355600" algn="l"/>
              </a:tabLst>
            </a:pPr>
            <a:r>
              <a:rPr sz="2400" spc="-185" dirty="0">
                <a:latin typeface="Arial"/>
                <a:cs typeface="Arial"/>
              </a:rPr>
              <a:t>Bu </a:t>
            </a:r>
            <a:r>
              <a:rPr sz="2400" spc="-100" dirty="0">
                <a:latin typeface="Arial"/>
                <a:cs typeface="Arial"/>
              </a:rPr>
              <a:t>sebepten </a:t>
            </a:r>
            <a:r>
              <a:rPr sz="2400" spc="-95" dirty="0">
                <a:latin typeface="Arial"/>
                <a:cs typeface="Arial"/>
              </a:rPr>
              <a:t>dolayı </a:t>
            </a:r>
            <a:r>
              <a:rPr sz="2400" spc="-130" dirty="0">
                <a:latin typeface="Arial"/>
                <a:cs typeface="Arial"/>
              </a:rPr>
              <a:t>değişen </a:t>
            </a:r>
            <a:r>
              <a:rPr sz="2400" spc="-145" dirty="0">
                <a:latin typeface="Arial"/>
                <a:cs typeface="Arial"/>
              </a:rPr>
              <a:t>akıya </a:t>
            </a:r>
            <a:r>
              <a:rPr sz="2400" spc="-114" dirty="0">
                <a:latin typeface="Arial"/>
                <a:cs typeface="Arial"/>
              </a:rPr>
              <a:t>maruz  </a:t>
            </a:r>
            <a:r>
              <a:rPr sz="2400" spc="-110" dirty="0">
                <a:latin typeface="Arial"/>
                <a:cs typeface="Arial"/>
              </a:rPr>
              <a:t>kalan </a:t>
            </a:r>
            <a:r>
              <a:rPr sz="2400" spc="-50" dirty="0">
                <a:latin typeface="Arial"/>
                <a:cs typeface="Arial"/>
              </a:rPr>
              <a:t>ferromanyetik </a:t>
            </a:r>
            <a:r>
              <a:rPr sz="2400" spc="-85" dirty="0">
                <a:latin typeface="Arial"/>
                <a:cs typeface="Arial"/>
              </a:rPr>
              <a:t>nüvenin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125" dirty="0">
                <a:latin typeface="Arial"/>
                <a:cs typeface="Arial"/>
              </a:rPr>
              <a:t>çok </a:t>
            </a:r>
            <a:r>
              <a:rPr sz="2400" spc="-100" dirty="0">
                <a:solidFill>
                  <a:srgbClr val="FF0000"/>
                </a:solidFill>
                <a:latin typeface="Arial"/>
                <a:cs typeface="Arial"/>
              </a:rPr>
              <a:t>ince  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levhalardan </a:t>
            </a:r>
            <a:r>
              <a:rPr sz="2400" spc="-130" dirty="0">
                <a:solidFill>
                  <a:srgbClr val="FF0000"/>
                </a:solidFill>
                <a:latin typeface="Arial"/>
                <a:cs typeface="Arial"/>
              </a:rPr>
              <a:t>yapılması </a:t>
            </a:r>
            <a:r>
              <a:rPr sz="2400" spc="-135" dirty="0">
                <a:latin typeface="Arial"/>
                <a:cs typeface="Arial"/>
              </a:rPr>
              <a:t>ve </a:t>
            </a:r>
            <a:r>
              <a:rPr sz="2400" spc="-85" dirty="0">
                <a:latin typeface="Arial"/>
                <a:cs typeface="Arial"/>
              </a:rPr>
              <a:t>levhaların </a:t>
            </a:r>
            <a:r>
              <a:rPr sz="2400" spc="-15" dirty="0">
                <a:latin typeface="Arial"/>
                <a:cs typeface="Arial"/>
              </a:rPr>
              <a:t>bir  </a:t>
            </a:r>
            <a:r>
              <a:rPr sz="2400" spc="-105" dirty="0">
                <a:latin typeface="Arial"/>
                <a:cs typeface="Arial"/>
              </a:rPr>
              <a:t>yüzünün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silikon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ile 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yalıtılması </a:t>
            </a:r>
            <a:r>
              <a:rPr sz="2400" spc="-50" dirty="0">
                <a:latin typeface="Arial"/>
                <a:cs typeface="Arial"/>
              </a:rPr>
              <a:t>artık </a:t>
            </a:r>
            <a:r>
              <a:rPr sz="2400" spc="-105" dirty="0">
                <a:latin typeface="Arial"/>
                <a:cs typeface="Arial"/>
              </a:rPr>
              <a:t>klasik  </a:t>
            </a:r>
            <a:r>
              <a:rPr sz="2400" spc="-10" dirty="0">
                <a:latin typeface="Arial"/>
                <a:cs typeface="Arial"/>
              </a:rPr>
              <a:t>bir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tekniktir.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288615-4231-4C9D-92C8-5E4D6B5E2228}"/>
              </a:ext>
            </a:extLst>
          </p:cNvPr>
          <p:cNvSpPr txBox="1"/>
          <p:nvPr/>
        </p:nvSpPr>
        <p:spPr>
          <a:xfrm>
            <a:off x="349995" y="5240568"/>
            <a:ext cx="8869680" cy="40844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690"/>
              </a:spcBef>
              <a:buChar char="•"/>
              <a:tabLst>
                <a:tab pos="380365" algn="l"/>
                <a:tab pos="381000" algn="l"/>
                <a:tab pos="1046480" algn="l"/>
                <a:tab pos="2171700" algn="l"/>
                <a:tab pos="2809875" algn="l"/>
                <a:tab pos="3226435" algn="l"/>
                <a:tab pos="3913504" algn="l"/>
                <a:tab pos="4654550" algn="l"/>
                <a:tab pos="5738495" algn="l"/>
                <a:tab pos="6779259" algn="l"/>
              </a:tabLst>
            </a:pPr>
            <a:r>
              <a:rPr sz="2200" spc="-145" dirty="0">
                <a:solidFill>
                  <a:srgbClr val="FF0000"/>
                </a:solidFill>
                <a:latin typeface="Arial"/>
                <a:cs typeface="Arial"/>
              </a:rPr>
              <a:t>Hem	</a:t>
            </a:r>
            <a:r>
              <a:rPr sz="2200" spc="-75" dirty="0">
                <a:solidFill>
                  <a:srgbClr val="FF0000"/>
                </a:solidFill>
                <a:latin typeface="Arial"/>
                <a:cs typeface="Arial"/>
              </a:rPr>
              <a:t>histerisis	</a:t>
            </a:r>
            <a:r>
              <a:rPr sz="2200" spc="-95" dirty="0">
                <a:solidFill>
                  <a:srgbClr val="FF0000"/>
                </a:solidFill>
                <a:latin typeface="Arial"/>
                <a:cs typeface="Arial"/>
              </a:rPr>
              <a:t>hem	</a:t>
            </a:r>
            <a:r>
              <a:rPr sz="2200" spc="-105" dirty="0">
                <a:solidFill>
                  <a:srgbClr val="FF0000"/>
                </a:solidFill>
                <a:latin typeface="Arial"/>
                <a:cs typeface="Arial"/>
              </a:rPr>
              <a:t>de	</a:t>
            </a:r>
            <a:r>
              <a:rPr sz="2200" spc="-95" dirty="0">
                <a:solidFill>
                  <a:srgbClr val="FF0000"/>
                </a:solidFill>
                <a:latin typeface="Arial"/>
                <a:cs typeface="Arial"/>
              </a:rPr>
              <a:t>eddy	</a:t>
            </a:r>
            <a:r>
              <a:rPr sz="2200" spc="-114" dirty="0">
                <a:solidFill>
                  <a:srgbClr val="FF0000"/>
                </a:solidFill>
                <a:latin typeface="Arial"/>
                <a:cs typeface="Arial"/>
              </a:rPr>
              <a:t>akımı	</a:t>
            </a:r>
            <a:r>
              <a:rPr sz="2200" spc="-90" dirty="0">
                <a:solidFill>
                  <a:srgbClr val="FF0000"/>
                </a:solidFill>
                <a:latin typeface="Arial"/>
                <a:cs typeface="Arial"/>
              </a:rPr>
              <a:t>kayıpları	</a:t>
            </a:r>
            <a:r>
              <a:rPr sz="2200" spc="-80" dirty="0">
                <a:solidFill>
                  <a:srgbClr val="FF0000"/>
                </a:solidFill>
                <a:latin typeface="Arial"/>
                <a:cs typeface="Arial"/>
              </a:rPr>
              <a:t>nüvenin	</a:t>
            </a:r>
            <a:r>
              <a:rPr sz="2200" spc="-140" dirty="0">
                <a:solidFill>
                  <a:srgbClr val="FF0000"/>
                </a:solidFill>
                <a:latin typeface="Arial"/>
                <a:cs typeface="Arial"/>
              </a:rPr>
              <a:t>ısınmasına</a:t>
            </a:r>
            <a:r>
              <a:rPr sz="2200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neden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5F3E8CE-39FF-451F-928F-F384513E2E76}"/>
              </a:ext>
            </a:extLst>
          </p:cNvPr>
          <p:cNvSpPr txBox="1"/>
          <p:nvPr/>
        </p:nvSpPr>
        <p:spPr>
          <a:xfrm>
            <a:off x="3705520" y="5649013"/>
            <a:ext cx="526669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98955" algn="l"/>
                <a:tab pos="3322954" algn="l"/>
                <a:tab pos="4423410" algn="l"/>
              </a:tabLst>
            </a:pP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trans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200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200" spc="-25" dirty="0">
                <a:solidFill>
                  <a:srgbClr val="FF0000"/>
                </a:solidFill>
                <a:latin typeface="Arial"/>
                <a:cs typeface="Arial"/>
              </a:rPr>
              <a:t>rmator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110" dirty="0">
                <a:solidFill>
                  <a:srgbClr val="FF0000"/>
                </a:solidFill>
                <a:latin typeface="Arial"/>
                <a:cs typeface="Arial"/>
              </a:rPr>
              <a:t>tas</a:t>
            </a:r>
            <a:r>
              <a:rPr sz="2200" spc="-13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200" spc="-65" dirty="0">
                <a:solidFill>
                  <a:srgbClr val="FF0000"/>
                </a:solidFill>
                <a:latin typeface="Arial"/>
                <a:cs typeface="Arial"/>
              </a:rPr>
              <a:t>rımı</a:t>
            </a:r>
            <a:r>
              <a:rPr sz="2200" spc="-1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200" spc="-1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200" spc="-1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70" dirty="0">
                <a:solidFill>
                  <a:srgbClr val="FF0000"/>
                </a:solidFill>
                <a:latin typeface="Arial"/>
                <a:cs typeface="Arial"/>
              </a:rPr>
              <a:t>ö</a:t>
            </a:r>
            <a:r>
              <a:rPr sz="2200" spc="-229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elli</a:t>
            </a:r>
            <a:r>
              <a:rPr sz="2200" spc="-6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200" spc="-60" dirty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70" dirty="0" err="1">
                <a:solidFill>
                  <a:srgbClr val="FF0000"/>
                </a:solidFill>
                <a:latin typeface="Arial"/>
                <a:cs typeface="Arial"/>
              </a:rPr>
              <a:t>dik</a:t>
            </a:r>
            <a:r>
              <a:rPr sz="2200" spc="-85" dirty="0" err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200" spc="-35" dirty="0" err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200" spc="-10" dirty="0" err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200" spc="-135" dirty="0" err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332B36A-A715-495D-8419-ABC74CFD2F54}"/>
              </a:ext>
            </a:extLst>
          </p:cNvPr>
          <p:cNvSpPr txBox="1"/>
          <p:nvPr/>
        </p:nvSpPr>
        <p:spPr>
          <a:xfrm>
            <a:off x="699523" y="5649013"/>
            <a:ext cx="303974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753235" algn="l"/>
                <a:tab pos="2760345" algn="l"/>
              </a:tabLst>
            </a:pPr>
            <a:r>
              <a:rPr sz="2200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lduk</a:t>
            </a:r>
            <a:r>
              <a:rPr sz="2200" spc="-3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200" spc="-18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200" spc="-50" dirty="0">
                <a:solidFill>
                  <a:srgbClr val="FF0000"/>
                </a:solidFill>
                <a:latin typeface="Arial"/>
                <a:cs typeface="Arial"/>
              </a:rPr>
              <a:t>rın</a:t>
            </a:r>
            <a:r>
              <a:rPr sz="2200" spc="-8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200" spc="-12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2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200" spc="-100" dirty="0" err="1">
                <a:solidFill>
                  <a:srgbClr val="FF0000"/>
                </a:solidFill>
                <a:latin typeface="Arial"/>
                <a:cs typeface="Arial"/>
              </a:rPr>
              <a:t>makin</a:t>
            </a:r>
            <a:r>
              <a:rPr lang="tr-TR" sz="2200" spc="-100" dirty="0">
                <a:solidFill>
                  <a:srgbClr val="FF0000"/>
                </a:solidFill>
                <a:latin typeface="Arial"/>
                <a:cs typeface="Arial"/>
              </a:rPr>
              <a:t>e </a:t>
            </a:r>
            <a:r>
              <a:rPr sz="2200" spc="-95" dirty="0" err="1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sz="2200" spc="-95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2200" spc="-70" dirty="0">
                <a:solidFill>
                  <a:srgbClr val="FF0000"/>
                </a:solidFill>
                <a:latin typeface="Arial"/>
                <a:cs typeface="Arial"/>
              </a:rPr>
              <a:t>alınmalıdırlar.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92A826A-8484-4A87-9C4F-A73A7A295362}"/>
              </a:ext>
            </a:extLst>
          </p:cNvPr>
          <p:cNvSpPr txBox="1"/>
          <p:nvPr/>
        </p:nvSpPr>
        <p:spPr>
          <a:xfrm>
            <a:off x="426196" y="3753622"/>
            <a:ext cx="8534400" cy="148694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50" dirty="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sz="2200" spc="-95" dirty="0">
                <a:solidFill>
                  <a:srgbClr val="FF0000"/>
                </a:solidFill>
                <a:latin typeface="Arial"/>
                <a:cs typeface="Arial"/>
              </a:rPr>
              <a:t>Silisli </a:t>
            </a:r>
            <a:r>
              <a:rPr sz="2200" spc="-120" dirty="0">
                <a:solidFill>
                  <a:srgbClr val="FF0000"/>
                </a:solidFill>
                <a:latin typeface="Arial"/>
                <a:cs typeface="Arial"/>
              </a:rPr>
              <a:t>saclardan </a:t>
            </a:r>
            <a:r>
              <a:rPr sz="2200" spc="-100" dirty="0">
                <a:latin typeface="Arial"/>
                <a:cs typeface="Arial"/>
              </a:rPr>
              <a:t>yapılan </a:t>
            </a:r>
            <a:r>
              <a:rPr sz="2200" spc="-105" dirty="0">
                <a:latin typeface="Arial"/>
                <a:cs typeface="Arial"/>
              </a:rPr>
              <a:t>nüvede </a:t>
            </a:r>
            <a:r>
              <a:rPr sz="2200" spc="-100" dirty="0">
                <a:latin typeface="Arial"/>
                <a:cs typeface="Arial"/>
              </a:rPr>
              <a:t>eddy </a:t>
            </a:r>
            <a:r>
              <a:rPr sz="2200" spc="-90" dirty="0">
                <a:latin typeface="Arial"/>
                <a:cs typeface="Arial"/>
              </a:rPr>
              <a:t>akımları </a:t>
            </a:r>
            <a:r>
              <a:rPr sz="2200" spc="-60" dirty="0">
                <a:latin typeface="Arial"/>
                <a:cs typeface="Arial"/>
              </a:rPr>
              <a:t>için </a:t>
            </a:r>
            <a:r>
              <a:rPr sz="2200" spc="-114" dirty="0">
                <a:latin typeface="Arial"/>
                <a:cs typeface="Arial"/>
              </a:rPr>
              <a:t>akım </a:t>
            </a:r>
            <a:r>
              <a:rPr sz="2200" spc="-55" dirty="0">
                <a:latin typeface="Arial"/>
                <a:cs typeface="Arial"/>
              </a:rPr>
              <a:t>yolları </a:t>
            </a:r>
            <a:r>
              <a:rPr sz="2200" spc="-110" dirty="0">
                <a:latin typeface="Arial"/>
                <a:cs typeface="Arial"/>
              </a:rPr>
              <a:t>çok  </a:t>
            </a:r>
            <a:r>
              <a:rPr sz="2200" spc="-85" dirty="0">
                <a:latin typeface="Arial"/>
                <a:cs typeface="Arial"/>
              </a:rPr>
              <a:t>kısaltılarak </a:t>
            </a:r>
            <a:r>
              <a:rPr sz="2200" spc="-50" dirty="0">
                <a:latin typeface="Arial"/>
                <a:cs typeface="Arial"/>
              </a:rPr>
              <a:t>yol </a:t>
            </a:r>
            <a:r>
              <a:rPr sz="2200" spc="-60" dirty="0">
                <a:latin typeface="Arial"/>
                <a:cs typeface="Arial"/>
              </a:rPr>
              <a:t>direnci </a:t>
            </a:r>
            <a:r>
              <a:rPr sz="2200" spc="-35" dirty="0">
                <a:latin typeface="Arial"/>
                <a:cs typeface="Arial"/>
              </a:rPr>
              <a:t>artırılır </a:t>
            </a:r>
            <a:r>
              <a:rPr sz="2200" spc="-120" dirty="0">
                <a:latin typeface="Arial"/>
                <a:cs typeface="Arial"/>
              </a:rPr>
              <a:t>ve </a:t>
            </a:r>
            <a:r>
              <a:rPr sz="2200" spc="-100" dirty="0">
                <a:latin typeface="Arial"/>
                <a:cs typeface="Arial"/>
              </a:rPr>
              <a:t>böylece eddy </a:t>
            </a:r>
            <a:r>
              <a:rPr sz="2200" spc="-114" dirty="0">
                <a:latin typeface="Arial"/>
                <a:cs typeface="Arial"/>
              </a:rPr>
              <a:t>akımı </a:t>
            </a:r>
            <a:r>
              <a:rPr sz="2200" spc="-35" dirty="0">
                <a:latin typeface="Arial"/>
                <a:cs typeface="Arial"/>
              </a:rPr>
              <a:t>ile </a:t>
            </a:r>
            <a:r>
              <a:rPr sz="2200" spc="-75" dirty="0">
                <a:latin typeface="Arial"/>
                <a:cs typeface="Arial"/>
              </a:rPr>
              <a:t>beraber </a:t>
            </a:r>
            <a:r>
              <a:rPr sz="2200" spc="-95" dirty="0">
                <a:latin typeface="Arial"/>
                <a:cs typeface="Arial"/>
              </a:rPr>
              <a:t>eddy  </a:t>
            </a:r>
            <a:r>
              <a:rPr sz="2200" spc="-90" dirty="0">
                <a:latin typeface="Arial"/>
                <a:cs typeface="Arial"/>
              </a:rPr>
              <a:t>kayıpları </a:t>
            </a:r>
            <a:r>
              <a:rPr sz="2200" spc="-125" dirty="0">
                <a:latin typeface="Arial"/>
                <a:cs typeface="Arial"/>
              </a:rPr>
              <a:t>da</a:t>
            </a:r>
            <a:r>
              <a:rPr sz="2200" spc="-175" dirty="0">
                <a:latin typeface="Arial"/>
                <a:cs typeface="Arial"/>
              </a:rPr>
              <a:t> </a:t>
            </a:r>
            <a:r>
              <a:rPr sz="2200" spc="-70" dirty="0" err="1">
                <a:latin typeface="Arial"/>
                <a:cs typeface="Arial"/>
              </a:rPr>
              <a:t>azaltılır</a:t>
            </a:r>
            <a:r>
              <a:rPr sz="2200" spc="-70" dirty="0">
                <a:latin typeface="Arial"/>
                <a:cs typeface="Arial"/>
              </a:rPr>
              <a:t>.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903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58EE4191-2DF9-443C-9DC8-918794E10AD0}"/>
              </a:ext>
            </a:extLst>
          </p:cNvPr>
          <p:cNvSpPr txBox="1"/>
          <p:nvPr/>
        </p:nvSpPr>
        <p:spPr>
          <a:xfrm>
            <a:off x="533400" y="1043193"/>
            <a:ext cx="5334000" cy="22031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105"/>
              </a:spcBef>
            </a:pPr>
            <a:r>
              <a:rPr sz="2400" b="1" spc="-155" dirty="0" err="1">
                <a:solidFill>
                  <a:srgbClr val="FF0000"/>
                </a:solidFill>
                <a:latin typeface="Arial"/>
                <a:cs typeface="Arial"/>
              </a:rPr>
              <a:t>Hızla</a:t>
            </a:r>
            <a:r>
              <a:rPr sz="2400" b="1" spc="-1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FF0000"/>
                </a:solidFill>
                <a:latin typeface="Arial"/>
                <a:cs typeface="Arial"/>
              </a:rPr>
              <a:t>ilgili</a:t>
            </a:r>
            <a:r>
              <a:rPr sz="2400" b="1" spc="-1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55" dirty="0">
                <a:solidFill>
                  <a:srgbClr val="FF0000"/>
                </a:solidFill>
                <a:latin typeface="Arial"/>
                <a:cs typeface="Arial"/>
              </a:rPr>
              <a:t>semboller:</a:t>
            </a:r>
            <a:endParaRPr sz="24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600"/>
              </a:spcBef>
              <a:tabLst>
                <a:tab pos="1041400" algn="l"/>
              </a:tabLst>
            </a:pP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ω</a:t>
            </a:r>
            <a:r>
              <a:rPr sz="2400" i="1" spc="-60" baseline="-20833" dirty="0">
                <a:solidFill>
                  <a:srgbClr val="FF0000"/>
                </a:solidFill>
                <a:latin typeface="Arial"/>
                <a:cs typeface="Arial"/>
              </a:rPr>
              <a:t>m	</a:t>
            </a:r>
            <a:r>
              <a:rPr sz="2400" spc="-155" dirty="0">
                <a:latin typeface="Arial"/>
                <a:cs typeface="Arial"/>
              </a:rPr>
              <a:t>açısal hız </a:t>
            </a:r>
            <a:r>
              <a:rPr sz="2400" spc="-90" dirty="0">
                <a:latin typeface="Arial"/>
                <a:cs typeface="Arial"/>
              </a:rPr>
              <a:t>(radyan/saniye, </a:t>
            </a:r>
            <a:r>
              <a:rPr sz="2400" spc="-55" dirty="0">
                <a:latin typeface="Arial"/>
                <a:cs typeface="Arial"/>
              </a:rPr>
              <a:t>rad/s)</a:t>
            </a:r>
            <a:endParaRPr sz="24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50"/>
              </a:spcBef>
            </a:pPr>
            <a:r>
              <a:rPr sz="2400" i="1" spc="-5" dirty="0" err="1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i="1" spc="-7" baseline="-20833" dirty="0" err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tr-TR" sz="24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           </a:t>
            </a:r>
            <a:r>
              <a:rPr sz="2400" spc="-155" dirty="0" err="1">
                <a:latin typeface="Arial"/>
                <a:cs typeface="Arial"/>
              </a:rPr>
              <a:t>açısal</a:t>
            </a:r>
            <a:r>
              <a:rPr sz="2400" spc="-155" dirty="0">
                <a:latin typeface="Arial"/>
                <a:cs typeface="Arial"/>
              </a:rPr>
              <a:t> hız </a:t>
            </a:r>
            <a:r>
              <a:rPr sz="2400" spc="-70" dirty="0">
                <a:latin typeface="Arial"/>
                <a:cs typeface="Arial"/>
              </a:rPr>
              <a:t>(devir/saniye,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d/s)</a:t>
            </a:r>
            <a:endParaRPr sz="24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80"/>
              </a:spcBef>
              <a:tabLst>
                <a:tab pos="1041400" algn="l"/>
              </a:tabLst>
            </a:pPr>
            <a:r>
              <a:rPr sz="2400" i="1" spc="-9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i="1" spc="-135" baseline="-20833" dirty="0">
                <a:solidFill>
                  <a:srgbClr val="FF0000"/>
                </a:solidFill>
                <a:latin typeface="Arial"/>
                <a:cs typeface="Arial"/>
              </a:rPr>
              <a:t>m	</a:t>
            </a:r>
            <a:r>
              <a:rPr sz="2400" spc="-155" dirty="0">
                <a:latin typeface="Arial"/>
                <a:cs typeface="Arial"/>
              </a:rPr>
              <a:t>açısal hız </a:t>
            </a:r>
            <a:r>
              <a:rPr sz="2400" spc="-60" dirty="0">
                <a:latin typeface="Arial"/>
                <a:cs typeface="Arial"/>
              </a:rPr>
              <a:t>(devir/dakika,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d/d)</a:t>
            </a:r>
            <a:endParaRPr sz="24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400"/>
              </a:spcBef>
            </a:pPr>
            <a:r>
              <a:rPr sz="1400" spc="-80" dirty="0">
                <a:latin typeface="Arial"/>
                <a:cs typeface="Arial"/>
              </a:rPr>
              <a:t>Burada </a:t>
            </a:r>
            <a:r>
              <a:rPr sz="1400" spc="-5" dirty="0">
                <a:latin typeface="Arial"/>
                <a:cs typeface="Arial"/>
              </a:rPr>
              <a:t>alt </a:t>
            </a:r>
            <a:r>
              <a:rPr sz="1400" spc="-45" dirty="0">
                <a:latin typeface="Arial"/>
                <a:cs typeface="Arial"/>
              </a:rPr>
              <a:t>indis </a:t>
            </a:r>
            <a:r>
              <a:rPr sz="1400" i="1" spc="-60" dirty="0">
                <a:latin typeface="Arial"/>
                <a:cs typeface="Arial"/>
              </a:rPr>
              <a:t>m </a:t>
            </a:r>
            <a:r>
              <a:rPr sz="1400" spc="-60" dirty="0">
                <a:latin typeface="Arial"/>
                <a:cs typeface="Arial"/>
              </a:rPr>
              <a:t>mekanik </a:t>
            </a:r>
            <a:r>
              <a:rPr sz="1400" spc="-35" dirty="0">
                <a:latin typeface="Arial"/>
                <a:cs typeface="Arial"/>
              </a:rPr>
              <a:t>büyüklükleri temsil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etmektedir.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1190733-4E34-4301-B8F4-42D69BCE9BD6}"/>
              </a:ext>
            </a:extLst>
          </p:cNvPr>
          <p:cNvSpPr txBox="1"/>
          <p:nvPr/>
        </p:nvSpPr>
        <p:spPr>
          <a:xfrm>
            <a:off x="-152400" y="402470"/>
            <a:ext cx="937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6790" indent="-342900">
              <a:lnSpc>
                <a:spcPct val="100000"/>
              </a:lnSpc>
              <a:spcBef>
                <a:spcPts val="1225"/>
              </a:spcBef>
              <a:buFont typeface="Arial" panose="020B0604020202020204" pitchFamily="34" charset="0"/>
              <a:buChar char="•"/>
            </a:pPr>
            <a:r>
              <a:rPr lang="tr-TR" sz="2400" spc="-120" dirty="0">
                <a:latin typeface="Arial"/>
                <a:cs typeface="Arial"/>
              </a:rPr>
              <a:t>Hız </a:t>
            </a:r>
            <a:r>
              <a:rPr lang="tr-TR" sz="2400" spc="-50" dirty="0">
                <a:latin typeface="Arial"/>
                <a:cs typeface="Arial"/>
              </a:rPr>
              <a:t>radyan/saniye </a:t>
            </a:r>
            <a:r>
              <a:rPr lang="tr-TR" sz="2400" spc="-35" dirty="0">
                <a:latin typeface="Arial"/>
                <a:cs typeface="Arial"/>
              </a:rPr>
              <a:t>(</a:t>
            </a:r>
            <a:r>
              <a:rPr lang="tr-TR" sz="2400" spc="-35" dirty="0" err="1">
                <a:latin typeface="Arial"/>
                <a:cs typeface="Arial"/>
              </a:rPr>
              <a:t>rad</a:t>
            </a:r>
            <a:r>
              <a:rPr lang="tr-TR" sz="2400" spc="-35" dirty="0">
                <a:latin typeface="Arial"/>
                <a:cs typeface="Arial"/>
              </a:rPr>
              <a:t>/s) </a:t>
            </a:r>
            <a:r>
              <a:rPr lang="tr-TR" sz="2400" spc="-80" dirty="0">
                <a:latin typeface="Arial"/>
                <a:cs typeface="Arial"/>
              </a:rPr>
              <a:t>veya </a:t>
            </a:r>
            <a:r>
              <a:rPr lang="tr-TR" sz="2400" spc="-35" dirty="0">
                <a:latin typeface="Arial"/>
                <a:cs typeface="Arial"/>
              </a:rPr>
              <a:t>devir/dakika </a:t>
            </a:r>
            <a:r>
              <a:rPr lang="tr-TR" sz="2400" spc="-10" dirty="0">
                <a:latin typeface="Arial"/>
                <a:cs typeface="Arial"/>
              </a:rPr>
              <a:t>(d/d) </a:t>
            </a:r>
            <a:r>
              <a:rPr lang="tr-TR" sz="2400" spc="-50" dirty="0">
                <a:latin typeface="Arial"/>
                <a:cs typeface="Arial"/>
              </a:rPr>
              <a:t>olarak</a:t>
            </a:r>
            <a:r>
              <a:rPr lang="tr-TR" sz="2400" spc="-175" dirty="0">
                <a:latin typeface="Arial"/>
                <a:cs typeface="Arial"/>
              </a:rPr>
              <a:t> </a:t>
            </a:r>
            <a:r>
              <a:rPr lang="tr-TR" sz="2400" spc="-15" dirty="0">
                <a:latin typeface="Arial"/>
                <a:cs typeface="Arial"/>
              </a:rPr>
              <a:t>verilir.</a:t>
            </a:r>
            <a:endParaRPr lang="tr-TR" sz="2400" dirty="0">
              <a:latin typeface="Arial"/>
              <a:cs typeface="Arial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0D36CB35-666D-46FC-BC90-8D05A397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246360"/>
            <a:ext cx="3505200" cy="2042484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CE22BD9A-654A-4EF0-9C4F-5D5C4E2AED64}"/>
              </a:ext>
            </a:extLst>
          </p:cNvPr>
          <p:cNvSpPr txBox="1"/>
          <p:nvPr/>
        </p:nvSpPr>
        <p:spPr>
          <a:xfrm>
            <a:off x="381000" y="5105729"/>
            <a:ext cx="5334000" cy="65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Arial"/>
              <a:cs typeface="Arial"/>
            </a:endParaRPr>
          </a:p>
          <a:p>
            <a:pPr marL="177165">
              <a:lnSpc>
                <a:spcPct val="100000"/>
              </a:lnSpc>
              <a:spcBef>
                <a:spcPts val="850"/>
              </a:spcBef>
            </a:pPr>
            <a:r>
              <a:rPr sz="2000" spc="25" dirty="0">
                <a:solidFill>
                  <a:srgbClr val="FF0000"/>
                </a:solidFill>
                <a:latin typeface="Arial"/>
                <a:cs typeface="Arial"/>
              </a:rPr>
              <a:t>Mil </a:t>
            </a:r>
            <a:r>
              <a:rPr sz="2000" spc="-60" dirty="0">
                <a:solidFill>
                  <a:srgbClr val="FF0000"/>
                </a:solidFill>
                <a:latin typeface="Arial"/>
                <a:cs typeface="Arial"/>
              </a:rPr>
              <a:t>(şaft) </a:t>
            </a:r>
            <a:r>
              <a:rPr sz="2000" spc="-120" dirty="0">
                <a:solidFill>
                  <a:srgbClr val="FF0000"/>
                </a:solidFill>
                <a:latin typeface="Arial"/>
                <a:cs typeface="Arial"/>
              </a:rPr>
              <a:t>hızı </a:t>
            </a:r>
            <a:r>
              <a:rPr sz="2000" spc="-110" dirty="0">
                <a:solidFill>
                  <a:srgbClr val="FF0000"/>
                </a:solidFill>
                <a:latin typeface="Arial"/>
                <a:cs typeface="Arial"/>
              </a:rPr>
              <a:t>ve </a:t>
            </a:r>
            <a:r>
              <a:rPr sz="2000" spc="-130" dirty="0">
                <a:solidFill>
                  <a:srgbClr val="FF0000"/>
                </a:solidFill>
                <a:latin typeface="Arial"/>
                <a:cs typeface="Arial"/>
              </a:rPr>
              <a:t>açısal </a:t>
            </a:r>
            <a:r>
              <a:rPr sz="2000" spc="-125" dirty="0">
                <a:solidFill>
                  <a:srgbClr val="FF0000"/>
                </a:solidFill>
                <a:latin typeface="Arial"/>
                <a:cs typeface="Arial"/>
              </a:rPr>
              <a:t>hız </a:t>
            </a:r>
            <a:r>
              <a:rPr sz="2000" spc="-95" dirty="0">
                <a:solidFill>
                  <a:srgbClr val="FF0000"/>
                </a:solidFill>
                <a:latin typeface="Arial"/>
                <a:cs typeface="Arial"/>
              </a:rPr>
              <a:t>arasındaki</a:t>
            </a:r>
            <a:r>
              <a:rPr sz="2000" spc="-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Arial"/>
                <a:cs typeface="Arial"/>
              </a:rPr>
              <a:t>ilişkiler: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13" name="object 6">
            <a:extLst>
              <a:ext uri="{FF2B5EF4-FFF2-40B4-BE49-F238E27FC236}">
                <a16:creationId xmlns:a16="http://schemas.microsoft.com/office/drawing/2014/main" id="{F507DEC0-A919-4E89-8C17-565C2E50360E}"/>
              </a:ext>
            </a:extLst>
          </p:cNvPr>
          <p:cNvGrpSpPr/>
          <p:nvPr/>
        </p:nvGrpSpPr>
        <p:grpSpPr>
          <a:xfrm>
            <a:off x="609600" y="5867729"/>
            <a:ext cx="4448175" cy="552450"/>
            <a:chOff x="981075" y="5095875"/>
            <a:chExt cx="4448175" cy="552450"/>
          </a:xfrm>
        </p:grpSpPr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635762C2-D2F8-4B90-B725-E6E5B35E5DB1}"/>
                </a:ext>
              </a:extLst>
            </p:cNvPr>
            <p:cNvSpPr/>
            <p:nvPr/>
          </p:nvSpPr>
          <p:spPr>
            <a:xfrm>
              <a:off x="990600" y="5105400"/>
              <a:ext cx="4429125" cy="533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643BFF03-ABB0-461D-AD6B-AC0AC864F2B5}"/>
                </a:ext>
              </a:extLst>
            </p:cNvPr>
            <p:cNvSpPr/>
            <p:nvPr/>
          </p:nvSpPr>
          <p:spPr>
            <a:xfrm>
              <a:off x="985837" y="5100637"/>
              <a:ext cx="4438650" cy="542925"/>
            </a:xfrm>
            <a:custGeom>
              <a:avLst/>
              <a:gdLst/>
              <a:ahLst/>
              <a:cxnLst/>
              <a:rect l="l" t="t" r="r" b="b"/>
              <a:pathLst>
                <a:path w="4438650" h="542925">
                  <a:moveTo>
                    <a:pt x="0" y="542925"/>
                  </a:moveTo>
                  <a:lnTo>
                    <a:pt x="4438650" y="542925"/>
                  </a:lnTo>
                  <a:lnTo>
                    <a:pt x="4438650" y="0"/>
                  </a:lnTo>
                  <a:lnTo>
                    <a:pt x="0" y="0"/>
                  </a:lnTo>
                  <a:lnTo>
                    <a:pt x="0" y="542925"/>
                  </a:lnTo>
                  <a:close/>
                </a:path>
              </a:pathLst>
            </a:custGeom>
            <a:ln w="9525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207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2C1705F8-57AF-4F24-9541-AB2DAB4C7E26}"/>
              </a:ext>
            </a:extLst>
          </p:cNvPr>
          <p:cNvSpPr txBox="1"/>
          <p:nvPr/>
        </p:nvSpPr>
        <p:spPr>
          <a:xfrm>
            <a:off x="533400" y="838200"/>
            <a:ext cx="8503108" cy="253338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675"/>
              </a:spcBef>
            </a:pP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1.1.3 </a:t>
            </a:r>
            <a:r>
              <a:rPr sz="2400" b="1" spc="-220" dirty="0">
                <a:solidFill>
                  <a:srgbClr val="FF0000"/>
                </a:solidFill>
                <a:latin typeface="Arial"/>
                <a:cs typeface="Arial"/>
              </a:rPr>
              <a:t>Açısal </a:t>
            </a:r>
            <a:r>
              <a:rPr sz="2400" b="1" spc="-160" dirty="0">
                <a:solidFill>
                  <a:srgbClr val="FF0000"/>
                </a:solidFill>
                <a:latin typeface="Arial"/>
                <a:cs typeface="Arial"/>
              </a:rPr>
              <a:t>Hızlanma </a:t>
            </a:r>
            <a:r>
              <a:rPr sz="2400" b="1" spc="-110" dirty="0">
                <a:solidFill>
                  <a:srgbClr val="FF0000"/>
                </a:solidFill>
                <a:latin typeface="Arial"/>
                <a:cs typeface="Arial"/>
              </a:rPr>
              <a:t>(İvme)</a:t>
            </a:r>
            <a:r>
              <a:rPr sz="2400" b="1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i="1" spc="-90" dirty="0">
                <a:solidFill>
                  <a:srgbClr val="FF0000"/>
                </a:solidFill>
                <a:latin typeface="Arial"/>
                <a:cs typeface="Arial"/>
              </a:rPr>
              <a:t>α</a:t>
            </a:r>
            <a:endParaRPr sz="2400" dirty="0">
              <a:latin typeface="Arial"/>
              <a:cs typeface="Arial"/>
            </a:endParaRPr>
          </a:p>
          <a:p>
            <a:pPr marL="4064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405765" algn="l"/>
                <a:tab pos="406400" algn="l"/>
              </a:tabLst>
            </a:pPr>
            <a:r>
              <a:rPr sz="2400" spc="-160" dirty="0">
                <a:latin typeface="Arial"/>
                <a:cs typeface="Arial"/>
              </a:rPr>
              <a:t>Açısal </a:t>
            </a:r>
            <a:r>
              <a:rPr sz="2400" spc="-120" dirty="0">
                <a:latin typeface="Arial"/>
                <a:cs typeface="Arial"/>
              </a:rPr>
              <a:t>hızlanma, </a:t>
            </a:r>
            <a:r>
              <a:rPr sz="2400" spc="-165" dirty="0">
                <a:latin typeface="Arial"/>
                <a:cs typeface="Arial"/>
              </a:rPr>
              <a:t>zamana </a:t>
            </a:r>
            <a:r>
              <a:rPr sz="2400" spc="-100" dirty="0">
                <a:latin typeface="Arial"/>
                <a:cs typeface="Arial"/>
              </a:rPr>
              <a:t>göre </a:t>
            </a:r>
            <a:r>
              <a:rPr sz="2400" spc="-155" dirty="0">
                <a:latin typeface="Arial"/>
                <a:cs typeface="Arial"/>
              </a:rPr>
              <a:t>açısal </a:t>
            </a:r>
            <a:r>
              <a:rPr sz="2400" spc="-120" dirty="0">
                <a:latin typeface="Arial"/>
                <a:cs typeface="Arial"/>
              </a:rPr>
              <a:t>hızdaki </a:t>
            </a:r>
            <a:r>
              <a:rPr sz="2400" spc="-110" dirty="0">
                <a:latin typeface="Arial"/>
                <a:cs typeface="Arial"/>
              </a:rPr>
              <a:t>değişim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oranıdır.</a:t>
            </a:r>
            <a:endParaRPr sz="2400" dirty="0">
              <a:latin typeface="Arial"/>
              <a:cs typeface="Arial"/>
            </a:endParaRPr>
          </a:p>
          <a:p>
            <a:pPr marL="406400" marR="685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05765" algn="l"/>
                <a:tab pos="406400" algn="l"/>
              </a:tabLst>
            </a:pPr>
            <a:r>
              <a:rPr sz="2400" spc="-160" dirty="0">
                <a:latin typeface="Arial"/>
                <a:cs typeface="Arial"/>
              </a:rPr>
              <a:t>Açısal </a:t>
            </a:r>
            <a:r>
              <a:rPr sz="2400" spc="-125" dirty="0">
                <a:latin typeface="Arial"/>
                <a:cs typeface="Arial"/>
              </a:rPr>
              <a:t>hızlanma </a:t>
            </a:r>
            <a:r>
              <a:rPr sz="2400" spc="-165" dirty="0">
                <a:latin typeface="Arial"/>
                <a:cs typeface="Arial"/>
              </a:rPr>
              <a:t>sayısal </a:t>
            </a:r>
            <a:r>
              <a:rPr sz="2400" spc="-90" dirty="0">
                <a:latin typeface="Arial"/>
                <a:cs typeface="Arial"/>
              </a:rPr>
              <a:t>olarak </a:t>
            </a:r>
            <a:r>
              <a:rPr sz="2400" spc="-85" dirty="0">
                <a:latin typeface="Arial"/>
                <a:cs typeface="Arial"/>
              </a:rPr>
              <a:t>artıyorsa </a:t>
            </a:r>
            <a:r>
              <a:rPr sz="2400" spc="-30" dirty="0">
                <a:latin typeface="Arial"/>
                <a:cs typeface="Arial"/>
              </a:rPr>
              <a:t>pozitif </a:t>
            </a:r>
            <a:r>
              <a:rPr sz="2400" spc="-85" dirty="0">
                <a:latin typeface="Arial"/>
                <a:cs typeface="Arial"/>
              </a:rPr>
              <a:t>kabul </a:t>
            </a:r>
            <a:r>
              <a:rPr sz="2400" spc="-25" dirty="0">
                <a:latin typeface="Arial"/>
                <a:cs typeface="Arial"/>
              </a:rPr>
              <a:t>edilir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ve  </a:t>
            </a:r>
            <a:r>
              <a:rPr sz="2400" spc="-10" dirty="0">
                <a:latin typeface="Arial"/>
                <a:cs typeface="Arial"/>
              </a:rPr>
              <a:t>bir </a:t>
            </a:r>
            <a:r>
              <a:rPr sz="2400" spc="-45" dirty="0">
                <a:latin typeface="Arial"/>
                <a:cs typeface="Arial"/>
              </a:rPr>
              <a:t>hat </a:t>
            </a:r>
            <a:r>
              <a:rPr sz="2400" spc="-85" dirty="0">
                <a:latin typeface="Arial"/>
                <a:cs typeface="Arial"/>
              </a:rPr>
              <a:t>üzerindeki </a:t>
            </a:r>
            <a:r>
              <a:rPr sz="2400" spc="-114" dirty="0">
                <a:latin typeface="Arial"/>
                <a:cs typeface="Arial"/>
              </a:rPr>
              <a:t>hızlanmanın </a:t>
            </a:r>
            <a:r>
              <a:rPr sz="2400" spc="-95" dirty="0">
                <a:latin typeface="Arial"/>
                <a:cs typeface="Arial"/>
              </a:rPr>
              <a:t>dairesel </a:t>
            </a:r>
            <a:r>
              <a:rPr sz="2400" spc="-70" dirty="0">
                <a:latin typeface="Arial"/>
                <a:cs typeface="Arial"/>
              </a:rPr>
              <a:t>(döner)</a:t>
            </a:r>
            <a:r>
              <a:rPr sz="2400" spc="-455" dirty="0">
                <a:latin typeface="Arial"/>
                <a:cs typeface="Arial"/>
              </a:rPr>
              <a:t> </a:t>
            </a:r>
            <a:r>
              <a:rPr sz="2400" spc="-70" dirty="0" err="1">
                <a:latin typeface="Arial"/>
                <a:cs typeface="Arial"/>
              </a:rPr>
              <a:t>benzeridir</a:t>
            </a:r>
            <a:r>
              <a:rPr sz="2400" spc="-70" dirty="0">
                <a:latin typeface="Arial"/>
                <a:cs typeface="Arial"/>
              </a:rPr>
              <a:t>.</a:t>
            </a:r>
            <a:endParaRPr lang="tr-TR" sz="2400" dirty="0">
              <a:latin typeface="Arial"/>
              <a:cs typeface="Arial"/>
            </a:endParaRPr>
          </a:p>
          <a:p>
            <a:pPr marL="406400" marR="6858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405765" algn="l"/>
                <a:tab pos="406400" algn="l"/>
              </a:tabLst>
            </a:pPr>
            <a:r>
              <a:rPr sz="2400" spc="-110" dirty="0" err="1">
                <a:latin typeface="Arial"/>
                <a:cs typeface="Arial"/>
              </a:rPr>
              <a:t>Açısal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hızın </a:t>
            </a:r>
            <a:r>
              <a:rPr sz="2400" spc="-15" dirty="0">
                <a:latin typeface="Arial"/>
                <a:cs typeface="Arial"/>
              </a:rPr>
              <a:t>birimi </a:t>
            </a:r>
            <a:r>
              <a:rPr sz="2400" spc="-35" dirty="0">
                <a:latin typeface="Arial"/>
                <a:cs typeface="Arial"/>
              </a:rPr>
              <a:t>rad/s </a:t>
            </a:r>
            <a:r>
              <a:rPr sz="2400" spc="-90" dirty="0">
                <a:latin typeface="Arial"/>
                <a:cs typeface="Arial"/>
              </a:rPr>
              <a:t>ise </a:t>
            </a:r>
            <a:r>
              <a:rPr sz="2400" spc="-105" dirty="0">
                <a:latin typeface="Arial"/>
                <a:cs typeface="Arial"/>
              </a:rPr>
              <a:t>açısal </a:t>
            </a:r>
            <a:r>
              <a:rPr sz="2400" spc="-80" dirty="0">
                <a:latin typeface="Arial"/>
                <a:cs typeface="Arial"/>
              </a:rPr>
              <a:t>hızlanmanın </a:t>
            </a:r>
            <a:r>
              <a:rPr sz="2400" spc="-15" dirty="0">
                <a:latin typeface="Arial"/>
                <a:cs typeface="Arial"/>
              </a:rPr>
              <a:t>birimi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rad/s</a:t>
            </a:r>
            <a:r>
              <a:rPr sz="2400" spc="-44" baseline="26455" dirty="0">
                <a:latin typeface="Arial"/>
                <a:cs typeface="Arial"/>
              </a:rPr>
              <a:t>2 </a:t>
            </a:r>
            <a:r>
              <a:rPr sz="2400" spc="-25" dirty="0">
                <a:latin typeface="Arial"/>
                <a:cs typeface="Arial"/>
              </a:rPr>
              <a:t>olur.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480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Words>3448</Words>
  <Application>Microsoft Office PowerPoint</Application>
  <PresentationFormat>Ekran Gösterisi (4:3)</PresentationFormat>
  <Paragraphs>350</Paragraphs>
  <Slides>76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76</vt:i4>
      </vt:variant>
    </vt:vector>
  </HeadingPairs>
  <TitlesOfParts>
    <vt:vector size="83" baseType="lpstr">
      <vt:lpstr>Arial</vt:lpstr>
      <vt:lpstr>Calibri</vt:lpstr>
      <vt:lpstr>Symbol</vt:lpstr>
      <vt:lpstr>Times New Roman</vt:lpstr>
      <vt:lpstr>Verdana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Ersan Kabalcı</dc:creator>
  <cp:lastModifiedBy>Cengizhan Topcu</cp:lastModifiedBy>
  <cp:revision>81</cp:revision>
  <dcterms:created xsi:type="dcterms:W3CDTF">2021-04-02T00:18:33Z</dcterms:created>
  <dcterms:modified xsi:type="dcterms:W3CDTF">2021-08-03T21:08:13Z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2014-02-22T00:00:00Z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2021-04-02T00:00:00Z</vt:filetime>
  </property>
</Properties>
</file>